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6" r:id="rId5"/>
    <p:sldId id="257" r:id="rId6"/>
    <p:sldId id="260" r:id="rId7"/>
    <p:sldId id="259" r:id="rId8"/>
    <p:sldId id="258" r:id="rId9"/>
    <p:sldId id="262" r:id="rId10"/>
    <p:sldId id="353" r:id="rId11"/>
    <p:sldId id="359" r:id="rId12"/>
    <p:sldId id="358" r:id="rId13"/>
    <p:sldId id="261" r:id="rId14"/>
    <p:sldId id="363" r:id="rId15"/>
    <p:sldId id="361" r:id="rId16"/>
    <p:sldId id="368" r:id="rId17"/>
    <p:sldId id="371" r:id="rId18"/>
    <p:sldId id="372" r:id="rId19"/>
    <p:sldId id="364" r:id="rId20"/>
    <p:sldId id="365" r:id="rId21"/>
    <p:sldId id="366" r:id="rId22"/>
    <p:sldId id="367" r:id="rId23"/>
    <p:sldId id="360" r:id="rId24"/>
    <p:sldId id="369" r:id="rId25"/>
    <p:sldId id="3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S::p.cup@helicon.nl::acdf420d-3d1b-463e-9173-44ff0cd1b3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A2752-37B1-440B-9CEE-28E63FDB5D82}" v="43" dt="2020-03-09T21:31:55.72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1ACA2752-37B1-440B-9CEE-28E63FDB5D82}"/>
    <pc:docChg chg="custSel mod modSld">
      <pc:chgData name="Pascalle Cup" userId="acdf420d-3d1b-463e-9173-44ff0cd1b36a" providerId="ADAL" clId="{1ACA2752-37B1-440B-9CEE-28E63FDB5D82}" dt="2020-03-09T21:32:18.760" v="51" actId="1076"/>
      <pc:docMkLst>
        <pc:docMk/>
      </pc:docMkLst>
      <pc:sldChg chg="addSp delSp modSp mod setBg">
        <pc:chgData name="Pascalle Cup" userId="acdf420d-3d1b-463e-9173-44ff0cd1b36a" providerId="ADAL" clId="{1ACA2752-37B1-440B-9CEE-28E63FDB5D82}" dt="2020-03-09T21:31:58.802" v="50" actId="26606"/>
        <pc:sldMkLst>
          <pc:docMk/>
          <pc:sldMk cId="3592756773" sldId="257"/>
        </pc:sldMkLst>
        <pc:spChg chg="mod">
          <ac:chgData name="Pascalle Cup" userId="acdf420d-3d1b-463e-9173-44ff0cd1b36a" providerId="ADAL" clId="{1ACA2752-37B1-440B-9CEE-28E63FDB5D82}" dt="2020-03-09T21:31:58.802" v="50" actId="26606"/>
          <ac:spMkLst>
            <pc:docMk/>
            <pc:sldMk cId="3592756773" sldId="257"/>
            <ac:spMk id="2" creationId="{A5E6CEE9-61FC-48A6-A7E6-7BDB45DBF763}"/>
          </ac:spMkLst>
        </pc:spChg>
        <pc:spChg chg="del">
          <ac:chgData name="Pascalle Cup" userId="acdf420d-3d1b-463e-9173-44ff0cd1b36a" providerId="ADAL" clId="{1ACA2752-37B1-440B-9CEE-28E63FDB5D82}" dt="2020-03-09T21:31:58.802" v="50" actId="26606"/>
          <ac:spMkLst>
            <pc:docMk/>
            <pc:sldMk cId="3592756773" sldId="257"/>
            <ac:spMk id="4" creationId="{B32F73EB-B46F-4F77-B3DC-7C374906F3B4}"/>
          </ac:spMkLst>
        </pc:spChg>
        <pc:spChg chg="del">
          <ac:chgData name="Pascalle Cup" userId="acdf420d-3d1b-463e-9173-44ff0cd1b36a" providerId="ADAL" clId="{1ACA2752-37B1-440B-9CEE-28E63FDB5D82}" dt="2020-03-09T21:31:58.802" v="50" actId="26606"/>
          <ac:spMkLst>
            <pc:docMk/>
            <pc:sldMk cId="3592756773" sldId="257"/>
            <ac:spMk id="5" creationId="{ADDB10B3-CF45-4294-8994-0E8AD1FC6ECB}"/>
          </ac:spMkLst>
        </pc:spChg>
        <pc:spChg chg="del">
          <ac:chgData name="Pascalle Cup" userId="acdf420d-3d1b-463e-9173-44ff0cd1b36a" providerId="ADAL" clId="{1ACA2752-37B1-440B-9CEE-28E63FDB5D82}" dt="2020-03-09T21:31:58.802" v="50" actId="26606"/>
          <ac:spMkLst>
            <pc:docMk/>
            <pc:sldMk cId="3592756773" sldId="257"/>
            <ac:spMk id="11" creationId="{5145417F-1D1B-48A7-B4DA-BAD73B02C815}"/>
          </ac:spMkLst>
        </pc:spChg>
        <pc:spChg chg="del">
          <ac:chgData name="Pascalle Cup" userId="acdf420d-3d1b-463e-9173-44ff0cd1b36a" providerId="ADAL" clId="{1ACA2752-37B1-440B-9CEE-28E63FDB5D82}" dt="2020-03-09T21:31:58.802" v="50" actId="26606"/>
          <ac:spMkLst>
            <pc:docMk/>
            <pc:sldMk cId="3592756773" sldId="257"/>
            <ac:spMk id="13" creationId="{13CF9D9F-1672-4D0C-934E-CD9EE1BE54BA}"/>
          </ac:spMkLst>
        </pc:spChg>
        <pc:spChg chg="del">
          <ac:chgData name="Pascalle Cup" userId="acdf420d-3d1b-463e-9173-44ff0cd1b36a" providerId="ADAL" clId="{1ACA2752-37B1-440B-9CEE-28E63FDB5D82}" dt="2020-03-09T21:31:58.802" v="50" actId="26606"/>
          <ac:spMkLst>
            <pc:docMk/>
            <pc:sldMk cId="3592756773" sldId="257"/>
            <ac:spMk id="20" creationId="{B645BD8A-B13F-463A-9101-4FB883F064BD}"/>
          </ac:spMkLst>
        </pc:spChg>
        <pc:spChg chg="del">
          <ac:chgData name="Pascalle Cup" userId="acdf420d-3d1b-463e-9173-44ff0cd1b36a" providerId="ADAL" clId="{1ACA2752-37B1-440B-9CEE-28E63FDB5D82}" dt="2020-03-09T21:31:58.802" v="50" actId="26606"/>
          <ac:spMkLst>
            <pc:docMk/>
            <pc:sldMk cId="3592756773" sldId="257"/>
            <ac:spMk id="22" creationId="{4B934719-2D81-443B-8FB8-9CA4FFF2EBDE}"/>
          </ac:spMkLst>
        </pc:spChg>
        <pc:spChg chg="add">
          <ac:chgData name="Pascalle Cup" userId="acdf420d-3d1b-463e-9173-44ff0cd1b36a" providerId="ADAL" clId="{1ACA2752-37B1-440B-9CEE-28E63FDB5D82}" dt="2020-03-09T21:31:58.802" v="50" actId="26606"/>
          <ac:spMkLst>
            <pc:docMk/>
            <pc:sldMk cId="3592756773" sldId="257"/>
            <ac:spMk id="71" creationId="{3A8C6BC2-E9E2-4780-8A41-064073CD436B}"/>
          </ac:spMkLst>
        </pc:spChg>
        <pc:spChg chg="add">
          <ac:chgData name="Pascalle Cup" userId="acdf420d-3d1b-463e-9173-44ff0cd1b36a" providerId="ADAL" clId="{1ACA2752-37B1-440B-9CEE-28E63FDB5D82}" dt="2020-03-09T21:31:58.802" v="50" actId="26606"/>
          <ac:spMkLst>
            <pc:docMk/>
            <pc:sldMk cId="3592756773" sldId="257"/>
            <ac:spMk id="73" creationId="{E70450CF-22E9-4B1D-B146-30FEE770C400}"/>
          </ac:spMkLst>
        </pc:spChg>
        <pc:spChg chg="add">
          <ac:chgData name="Pascalle Cup" userId="acdf420d-3d1b-463e-9173-44ff0cd1b36a" providerId="ADAL" clId="{1ACA2752-37B1-440B-9CEE-28E63FDB5D82}" dt="2020-03-09T21:31:58.802" v="50" actId="26606"/>
          <ac:spMkLst>
            <pc:docMk/>
            <pc:sldMk cId="3592756773" sldId="257"/>
            <ac:spMk id="75" creationId="{80238079-1F65-476A-BC6C-F2D3BD2683BA}"/>
          </ac:spMkLst>
        </pc:spChg>
        <pc:spChg chg="add">
          <ac:chgData name="Pascalle Cup" userId="acdf420d-3d1b-463e-9173-44ff0cd1b36a" providerId="ADAL" clId="{1ACA2752-37B1-440B-9CEE-28E63FDB5D82}" dt="2020-03-09T21:31:58.802" v="50" actId="26606"/>
          <ac:spMkLst>
            <pc:docMk/>
            <pc:sldMk cId="3592756773" sldId="257"/>
            <ac:spMk id="77" creationId="{3740C935-D2D3-4F63-A4DA-CD768BB3F409}"/>
          </ac:spMkLst>
        </pc:spChg>
        <pc:spChg chg="add">
          <ac:chgData name="Pascalle Cup" userId="acdf420d-3d1b-463e-9173-44ff0cd1b36a" providerId="ADAL" clId="{1ACA2752-37B1-440B-9CEE-28E63FDB5D82}" dt="2020-03-09T21:31:58.802" v="50" actId="26606"/>
          <ac:spMkLst>
            <pc:docMk/>
            <pc:sldMk cId="3592756773" sldId="257"/>
            <ac:spMk id="84" creationId="{0FE051AA-0631-4833-B52C-BE76B9D3AAF3}"/>
          </ac:spMkLst>
        </pc:spChg>
        <pc:spChg chg="add">
          <ac:chgData name="Pascalle Cup" userId="acdf420d-3d1b-463e-9173-44ff0cd1b36a" providerId="ADAL" clId="{1ACA2752-37B1-440B-9CEE-28E63FDB5D82}" dt="2020-03-09T21:31:58.802" v="50" actId="26606"/>
          <ac:spMkLst>
            <pc:docMk/>
            <pc:sldMk cId="3592756773" sldId="257"/>
            <ac:spMk id="86" creationId="{F2829316-8F5B-4EA1-9581-1F115294456E}"/>
          </ac:spMkLst>
        </pc:spChg>
        <pc:spChg chg="add">
          <ac:chgData name="Pascalle Cup" userId="acdf420d-3d1b-463e-9173-44ff0cd1b36a" providerId="ADAL" clId="{1ACA2752-37B1-440B-9CEE-28E63FDB5D82}" dt="2020-03-09T21:31:58.802" v="50" actId="26606"/>
          <ac:spMkLst>
            <pc:docMk/>
            <pc:sldMk cId="3592756773" sldId="257"/>
            <ac:spMk id="88" creationId="{AD11D7A6-5D57-426A-A17A-1FD70DF66484}"/>
          </ac:spMkLst>
        </pc:spChg>
        <pc:grpChg chg="del">
          <ac:chgData name="Pascalle Cup" userId="acdf420d-3d1b-463e-9173-44ff0cd1b36a" providerId="ADAL" clId="{1ACA2752-37B1-440B-9CEE-28E63FDB5D82}" dt="2020-03-09T21:31:58.802" v="50" actId="26606"/>
          <ac:grpSpMkLst>
            <pc:docMk/>
            <pc:sldMk cId="3592756773" sldId="257"/>
            <ac:grpSpMk id="15" creationId="{1558C702-CA14-4264-B8FC-A5120F75DE0A}"/>
          </ac:grpSpMkLst>
        </pc:grpChg>
        <pc:grpChg chg="add">
          <ac:chgData name="Pascalle Cup" userId="acdf420d-3d1b-463e-9173-44ff0cd1b36a" providerId="ADAL" clId="{1ACA2752-37B1-440B-9CEE-28E63FDB5D82}" dt="2020-03-09T21:31:58.802" v="50" actId="26606"/>
          <ac:grpSpMkLst>
            <pc:docMk/>
            <pc:sldMk cId="3592756773" sldId="257"/>
            <ac:grpSpMk id="79" creationId="{BE8D8045-0F80-4964-B591-0D599AB42DAF}"/>
          </ac:grpSpMkLst>
        </pc:grpChg>
        <pc:picChg chg="add del mod">
          <ac:chgData name="Pascalle Cup" userId="acdf420d-3d1b-463e-9173-44ff0cd1b36a" providerId="ADAL" clId="{1ACA2752-37B1-440B-9CEE-28E63FDB5D82}" dt="2020-03-09T21:30:45.863" v="44" actId="478"/>
          <ac:picMkLst>
            <pc:docMk/>
            <pc:sldMk cId="3592756773" sldId="257"/>
            <ac:picMk id="3" creationId="{8FA66408-B828-4874-A5E1-B03179738489}"/>
          </ac:picMkLst>
        </pc:picChg>
        <pc:picChg chg="add mod">
          <ac:chgData name="Pascalle Cup" userId="acdf420d-3d1b-463e-9173-44ff0cd1b36a" providerId="ADAL" clId="{1ACA2752-37B1-440B-9CEE-28E63FDB5D82}" dt="2020-03-09T21:31:58.802" v="50" actId="26606"/>
          <ac:picMkLst>
            <pc:docMk/>
            <pc:sldMk cId="3592756773" sldId="257"/>
            <ac:picMk id="4098" creationId="{BF36BC9A-F1DB-4184-B000-B1B896EEEE18}"/>
          </ac:picMkLst>
        </pc:picChg>
        <pc:cxnChg chg="del">
          <ac:chgData name="Pascalle Cup" userId="acdf420d-3d1b-463e-9173-44ff0cd1b36a" providerId="ADAL" clId="{1ACA2752-37B1-440B-9CEE-28E63FDB5D82}" dt="2020-03-09T21:31:58.802" v="50" actId="26606"/>
          <ac:cxnSpMkLst>
            <pc:docMk/>
            <pc:sldMk cId="3592756773" sldId="257"/>
            <ac:cxnSpMk id="24" creationId="{B29CC623-FD26-47FD-9E70-44325D453EF1}"/>
          </ac:cxnSpMkLst>
        </pc:cxnChg>
        <pc:cxnChg chg="add">
          <ac:chgData name="Pascalle Cup" userId="acdf420d-3d1b-463e-9173-44ff0cd1b36a" providerId="ADAL" clId="{1ACA2752-37B1-440B-9CEE-28E63FDB5D82}" dt="2020-03-09T21:31:58.802" v="50" actId="26606"/>
          <ac:cxnSpMkLst>
            <pc:docMk/>
            <pc:sldMk cId="3592756773" sldId="257"/>
            <ac:cxnSpMk id="90" creationId="{46B486D1-EF0A-4077-9343-C9DB94C0FE4C}"/>
          </ac:cxnSpMkLst>
        </pc:cxnChg>
        <pc:cxnChg chg="add">
          <ac:chgData name="Pascalle Cup" userId="acdf420d-3d1b-463e-9173-44ff0cd1b36a" providerId="ADAL" clId="{1ACA2752-37B1-440B-9CEE-28E63FDB5D82}" dt="2020-03-09T21:31:58.802" v="50" actId="26606"/>
          <ac:cxnSpMkLst>
            <pc:docMk/>
            <pc:sldMk cId="3592756773" sldId="257"/>
            <ac:cxnSpMk id="92" creationId="{75646751-9C0C-4565-B6A3-3B1C50E6AFF6}"/>
          </ac:cxnSpMkLst>
        </pc:cxnChg>
        <pc:cxnChg chg="add">
          <ac:chgData name="Pascalle Cup" userId="acdf420d-3d1b-463e-9173-44ff0cd1b36a" providerId="ADAL" clId="{1ACA2752-37B1-440B-9CEE-28E63FDB5D82}" dt="2020-03-09T21:31:58.802" v="50" actId="26606"/>
          <ac:cxnSpMkLst>
            <pc:docMk/>
            <pc:sldMk cId="3592756773" sldId="257"/>
            <ac:cxnSpMk id="94" creationId="{8DBA2A92-1748-4444-9DE9-95CEFF28FD31}"/>
          </ac:cxnSpMkLst>
        </pc:cxnChg>
      </pc:sldChg>
      <pc:sldChg chg="modSp">
        <pc:chgData name="Pascalle Cup" userId="acdf420d-3d1b-463e-9173-44ff0cd1b36a" providerId="ADAL" clId="{1ACA2752-37B1-440B-9CEE-28E63FDB5D82}" dt="2020-03-09T21:32:18.760" v="51" actId="1076"/>
        <pc:sldMkLst>
          <pc:docMk/>
          <pc:sldMk cId="742579793" sldId="353"/>
        </pc:sldMkLst>
        <pc:spChg chg="mod">
          <ac:chgData name="Pascalle Cup" userId="acdf420d-3d1b-463e-9173-44ff0cd1b36a" providerId="ADAL" clId="{1ACA2752-37B1-440B-9CEE-28E63FDB5D82}" dt="2020-03-09T21:23:09.035" v="11" actId="20577"/>
          <ac:spMkLst>
            <pc:docMk/>
            <pc:sldMk cId="742579793" sldId="353"/>
            <ac:spMk id="3" creationId="{00000000-0000-0000-0000-000000000000}"/>
          </ac:spMkLst>
        </pc:spChg>
        <pc:spChg chg="mod">
          <ac:chgData name="Pascalle Cup" userId="acdf420d-3d1b-463e-9173-44ff0cd1b36a" providerId="ADAL" clId="{1ACA2752-37B1-440B-9CEE-28E63FDB5D82}" dt="2020-03-09T21:32:18.760" v="51" actId="1076"/>
          <ac:spMkLst>
            <pc:docMk/>
            <pc:sldMk cId="742579793" sldId="353"/>
            <ac:spMk id="4" creationId="{595F4783-028E-4A6A-888C-87CE8E5C4EF4}"/>
          </ac:spMkLst>
        </pc:spChg>
      </pc:sldChg>
      <pc:sldChg chg="delSp modSp modAnim">
        <pc:chgData name="Pascalle Cup" userId="acdf420d-3d1b-463e-9173-44ff0cd1b36a" providerId="ADAL" clId="{1ACA2752-37B1-440B-9CEE-28E63FDB5D82}" dt="2020-03-09T21:23:27.312" v="12" actId="1076"/>
        <pc:sldMkLst>
          <pc:docMk/>
          <pc:sldMk cId="40385423" sldId="361"/>
        </pc:sldMkLst>
        <pc:spChg chg="del">
          <ac:chgData name="Pascalle Cup" userId="acdf420d-3d1b-463e-9173-44ff0cd1b36a" providerId="ADAL" clId="{1ACA2752-37B1-440B-9CEE-28E63FDB5D82}" dt="2020-03-09T21:22:20.082" v="0"/>
          <ac:spMkLst>
            <pc:docMk/>
            <pc:sldMk cId="40385423" sldId="361"/>
            <ac:spMk id="4" creationId="{F514F355-1CF3-4F34-9CA6-28133B8111E7}"/>
          </ac:spMkLst>
        </pc:spChg>
        <pc:picChg chg="mod">
          <ac:chgData name="Pascalle Cup" userId="acdf420d-3d1b-463e-9173-44ff0cd1b36a" providerId="ADAL" clId="{1ACA2752-37B1-440B-9CEE-28E63FDB5D82}" dt="2020-03-09T21:23:27.312" v="12" actId="1076"/>
          <ac:picMkLst>
            <pc:docMk/>
            <pc:sldMk cId="40385423" sldId="361"/>
            <ac:picMk id="3" creationId="{52A8DDFA-4E2F-4206-82A8-50903995426E}"/>
          </ac:picMkLst>
        </pc:picChg>
      </pc:sldChg>
      <pc:sldChg chg="addSp modSp modAnim">
        <pc:chgData name="Pascalle Cup" userId="acdf420d-3d1b-463e-9173-44ff0cd1b36a" providerId="ADAL" clId="{1ACA2752-37B1-440B-9CEE-28E63FDB5D82}" dt="2020-03-09T21:23:41.016" v="13"/>
        <pc:sldMkLst>
          <pc:docMk/>
          <pc:sldMk cId="2164165906" sldId="368"/>
        </pc:sldMkLst>
        <pc:picChg chg="add mod">
          <ac:chgData name="Pascalle Cup" userId="acdf420d-3d1b-463e-9173-44ff0cd1b36a" providerId="ADAL" clId="{1ACA2752-37B1-440B-9CEE-28E63FDB5D82}" dt="2020-03-09T21:22:54.192" v="5" actId="1076"/>
          <ac:picMkLst>
            <pc:docMk/>
            <pc:sldMk cId="2164165906" sldId="368"/>
            <ac:picMk id="8" creationId="{64527341-EE29-4485-B46A-D6E20C271C25}"/>
          </ac:picMkLst>
        </pc:picChg>
      </pc:sldChg>
      <pc:sldChg chg="modAnim">
        <pc:chgData name="Pascalle Cup" userId="acdf420d-3d1b-463e-9173-44ff0cd1b36a" providerId="ADAL" clId="{1ACA2752-37B1-440B-9CEE-28E63FDB5D82}" dt="2020-03-09T21:26:47.423" v="41"/>
        <pc:sldMkLst>
          <pc:docMk/>
          <pc:sldMk cId="3551661907" sldId="369"/>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nl-NL"/>
              <a:t>Klik om stijl te bewerken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73ED0CC-082F-4160-86E5-0D6041F12778}" type="datetime1">
              <a:rPr lang="en-US" smtClean="0"/>
              <a:t>3/9/2020</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8425122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204526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3/9/2020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550408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469809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nl-NL"/>
              <a:t>Klik om stijl te bewerken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073ED0CC-082F-4160-86E5-0D6041F12778}" type="datetime1">
              <a:rPr lang="en-US" smtClean="0"/>
              <a:t>3/9/2020</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8860225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73ED0CC-082F-4160-86E5-0D6041F12778}" type="datetime1">
              <a:rPr lang="en-US" smtClean="0"/>
              <a:t>3/9/2020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722352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73ED0CC-082F-4160-86E5-0D6041F12778}" type="datetime1">
              <a:rPr lang="en-US" smtClean="0"/>
              <a:t>3/9/2020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960851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73ED0CC-082F-4160-86E5-0D6041F12778}" type="datetime1">
              <a:rPr lang="en-US" smtClean="0"/>
              <a:t>3/9/2020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30334351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ED0CC-082F-4160-86E5-0D6041F12778}" type="datetime1">
              <a:rPr lang="en-US" smtClean="0"/>
              <a:t>3/9/2020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984024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nl-NL"/>
              <a:t>Klik om stijl te bewerken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073ED0CC-082F-4160-86E5-0D6041F12778}" type="datetime1">
              <a:rPr lang="en-US" smtClean="0"/>
              <a:t>3/9/2020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A98EE3D-8CD1-4C3F-BD1C-C98C9596463C}" type="slidenum">
              <a:rPr lang="en-US" smtClean="0"/>
              <a:t>‹nr.›</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25852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nl-NL"/>
              <a:t>Klik om stijl te bewerken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073ED0CC-082F-4160-86E5-0D6041F12778}" type="datetime1">
              <a:rPr lang="en-US" smtClean="0"/>
              <a:t>3/9/2020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A98EE3D-8CD1-4C3F-BD1C-C98C9596463C}" type="slidenum">
              <a:rPr lang="en-US" smtClean="0"/>
              <a:t>‹nr.›</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99483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073ED0CC-082F-4160-86E5-0D6041F12778}" type="datetime1">
              <a:rPr lang="en-US" smtClean="0"/>
              <a:t>3/9/2020</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61647145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ysWWGf8VsO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1D958A-6B34-4204-97BC-245C2C9DE28A}"/>
              </a:ext>
            </a:extLst>
          </p:cNvPr>
          <p:cNvPicPr>
            <a:picLocks noChangeAspect="1"/>
          </p:cNvPicPr>
          <p:nvPr/>
        </p:nvPicPr>
        <p:blipFill rotWithShape="1">
          <a:blip r:embed="rId2">
            <a:alphaModFix amt="85000"/>
          </a:blip>
          <a:srcRect t="13717" b="2640"/>
          <a:stretch/>
        </p:blipFill>
        <p:spPr>
          <a:xfrm>
            <a:off x="-1" y="10"/>
            <a:ext cx="12192001" cy="6857990"/>
          </a:xfrm>
          <a:prstGeom prst="rect">
            <a:avLst/>
          </a:prstGeom>
        </p:spPr>
      </p:pic>
      <p:sp>
        <p:nvSpPr>
          <p:cNvPr id="9" name="Rectangle 8">
            <a:extLst>
              <a:ext uri="{FF2B5EF4-FFF2-40B4-BE49-F238E27FC236}">
                <a16:creationId xmlns:a16="http://schemas.microsoft.com/office/drawing/2014/main" id="{8A3844E6-D96A-41C1-870D-EE39760D7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alpha val="94000"/>
            </a:schemeClr>
          </a:solidFill>
          <a:ln w="6350" cap="flat" cmpd="sng" algn="ctr">
            <a:noFill/>
            <a:prstDash val="solid"/>
          </a:ln>
          <a:effectLst>
            <a:softEdge rad="0"/>
          </a:effectLst>
        </p:spPr>
      </p:sp>
      <p:sp>
        <p:nvSpPr>
          <p:cNvPr id="11" name="Rectangle 10">
            <a:extLst>
              <a:ext uri="{FF2B5EF4-FFF2-40B4-BE49-F238E27FC236}">
                <a16:creationId xmlns:a16="http://schemas.microsoft.com/office/drawing/2014/main" id="{F2A92315-CB5C-4EB8-992E-4AA0C5DBC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B80CD073-6C51-4D5D-A761-2F618DBB8E6C}"/>
              </a:ext>
            </a:extLst>
          </p:cNvPr>
          <p:cNvSpPr>
            <a:spLocks noGrp="1"/>
          </p:cNvSpPr>
          <p:nvPr>
            <p:ph type="ctrTitle"/>
          </p:nvPr>
        </p:nvSpPr>
        <p:spPr>
          <a:xfrm>
            <a:off x="1561708" y="2091263"/>
            <a:ext cx="9068586" cy="2590800"/>
          </a:xfrm>
        </p:spPr>
        <p:txBody>
          <a:bodyPr>
            <a:normAutofit/>
          </a:bodyPr>
          <a:lstStyle/>
          <a:p>
            <a:r>
              <a:rPr lang="nl-NL"/>
              <a:t>Lesweek 5</a:t>
            </a:r>
          </a:p>
        </p:txBody>
      </p:sp>
      <p:sp>
        <p:nvSpPr>
          <p:cNvPr id="3" name="Ondertitel 2">
            <a:extLst>
              <a:ext uri="{FF2B5EF4-FFF2-40B4-BE49-F238E27FC236}">
                <a16:creationId xmlns:a16="http://schemas.microsoft.com/office/drawing/2014/main" id="{29A82E43-B38F-40BD-8E60-8901C8BD3BB7}"/>
              </a:ext>
            </a:extLst>
          </p:cNvPr>
          <p:cNvSpPr>
            <a:spLocks noGrp="1"/>
          </p:cNvSpPr>
          <p:nvPr>
            <p:ph type="subTitle" idx="1"/>
          </p:nvPr>
        </p:nvSpPr>
        <p:spPr>
          <a:xfrm>
            <a:off x="1562100" y="4682062"/>
            <a:ext cx="9070848" cy="457201"/>
          </a:xfrm>
        </p:spPr>
        <p:txBody>
          <a:bodyPr>
            <a:normAutofit/>
          </a:bodyPr>
          <a:lstStyle/>
          <a:p>
            <a:pPr>
              <a:spcAft>
                <a:spcPts val="600"/>
              </a:spcAft>
            </a:pPr>
            <a:r>
              <a:rPr lang="nl-NL"/>
              <a:t>Voorbereidingen voor de Bijeenkomst </a:t>
            </a:r>
          </a:p>
        </p:txBody>
      </p:sp>
      <p:sp>
        <p:nvSpPr>
          <p:cNvPr id="13" name="Rectangle 12">
            <a:extLst>
              <a:ext uri="{FF2B5EF4-FFF2-40B4-BE49-F238E27FC236}">
                <a16:creationId xmlns:a16="http://schemas.microsoft.com/office/drawing/2014/main" id="{79FECA57-A5E2-44A8-96B6-A95724F80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BD4DE04D-ED96-4A1A-AA20-E4BBEECBFC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6D8CE3E-8596-4FB7-A9A6-0B18C146B9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78D154-D736-4782-853A-1EC344B8E8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678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35C968C-4155-4768-8E97-77BEE41AE06C}"/>
              </a:ext>
            </a:extLst>
          </p:cNvPr>
          <p:cNvPicPr>
            <a:picLocks noChangeAspect="1"/>
          </p:cNvPicPr>
          <p:nvPr/>
        </p:nvPicPr>
        <p:blipFill>
          <a:blip r:embed="rId2"/>
          <a:stretch>
            <a:fillRect/>
          </a:stretch>
        </p:blipFill>
        <p:spPr>
          <a:xfrm>
            <a:off x="214312" y="614362"/>
            <a:ext cx="11763375" cy="5629275"/>
          </a:xfrm>
          <a:prstGeom prst="rect">
            <a:avLst/>
          </a:prstGeom>
        </p:spPr>
      </p:pic>
    </p:spTree>
    <p:extLst>
      <p:ext uri="{BB962C8B-B14F-4D97-AF65-F5344CB8AC3E}">
        <p14:creationId xmlns:p14="http://schemas.microsoft.com/office/powerpoint/2010/main" val="2769301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BDD89EF-D262-4C9B-A1B4-79970DCDE98E}"/>
              </a:ext>
            </a:extLst>
          </p:cNvPr>
          <p:cNvSpPr txBox="1"/>
          <p:nvPr/>
        </p:nvSpPr>
        <p:spPr>
          <a:xfrm>
            <a:off x="1038224" y="672584"/>
            <a:ext cx="10306050" cy="2215991"/>
          </a:xfrm>
          <a:prstGeom prst="rect">
            <a:avLst/>
          </a:prstGeom>
          <a:noFill/>
        </p:spPr>
        <p:txBody>
          <a:bodyPr wrap="square" rtlCol="0">
            <a:spAutoFit/>
          </a:bodyPr>
          <a:lstStyle/>
          <a:p>
            <a:r>
              <a:rPr lang="nl-NL" sz="2400" b="1" dirty="0">
                <a:solidFill>
                  <a:schemeClr val="accent1"/>
                </a:solidFill>
              </a:rPr>
              <a:t>Groepsrollen</a:t>
            </a:r>
            <a:r>
              <a:rPr lang="nl-NL" sz="2400" dirty="0">
                <a:solidFill>
                  <a:schemeClr val="accent1"/>
                </a:solidFill>
              </a:rPr>
              <a:t>.</a:t>
            </a:r>
          </a:p>
          <a:p>
            <a:endParaRPr lang="nl-NL" sz="2400" dirty="0"/>
          </a:p>
          <a:p>
            <a:r>
              <a:rPr lang="nl-NL" dirty="0"/>
              <a:t>Binnenkort is de bijeenkomst voor jullie community; een groep mensen die geïnteresseerd is in het onderwerp en die zich misschien aan wil sluiten bij deze community. </a:t>
            </a:r>
          </a:p>
          <a:p>
            <a:endParaRPr lang="nl-NL" dirty="0"/>
          </a:p>
          <a:p>
            <a:r>
              <a:rPr lang="nl-NL" dirty="0"/>
              <a:t>Als je deze community als ‘groep’ ziet die zich moet ontwikkelen dan kun je de verschillende groepsrollen als volgt onderscheiden: </a:t>
            </a:r>
          </a:p>
        </p:txBody>
      </p:sp>
      <p:sp>
        <p:nvSpPr>
          <p:cNvPr id="4" name="Rechthoek 3">
            <a:extLst>
              <a:ext uri="{FF2B5EF4-FFF2-40B4-BE49-F238E27FC236}">
                <a16:creationId xmlns:a16="http://schemas.microsoft.com/office/drawing/2014/main" id="{BA031B12-1B9D-4E2F-BBBF-4DFDF1634D1B}"/>
              </a:ext>
            </a:extLst>
          </p:cNvPr>
          <p:cNvSpPr/>
          <p:nvPr/>
        </p:nvSpPr>
        <p:spPr>
          <a:xfrm>
            <a:off x="1038224" y="3039784"/>
            <a:ext cx="4371975" cy="2800767"/>
          </a:xfrm>
          <a:prstGeom prst="rect">
            <a:avLst/>
          </a:prstGeom>
          <a:solidFill>
            <a:schemeClr val="accent3">
              <a:lumMod val="20000"/>
              <a:lumOff val="80000"/>
            </a:schemeClr>
          </a:solidFill>
        </p:spPr>
        <p:txBody>
          <a:bodyPr wrap="square">
            <a:spAutoFit/>
          </a:bodyPr>
          <a:lstStyle/>
          <a:p>
            <a:r>
              <a:rPr lang="nl-NL" b="1" dirty="0"/>
              <a:t>Rollen in een positieve groep</a:t>
            </a:r>
          </a:p>
          <a:p>
            <a:r>
              <a:rPr lang="nl-NL" sz="2000" dirty="0"/>
              <a:t>De gezagsdrager</a:t>
            </a:r>
          </a:p>
          <a:p>
            <a:r>
              <a:rPr lang="nl-NL" sz="2000" dirty="0"/>
              <a:t>De organisator</a:t>
            </a:r>
          </a:p>
          <a:p>
            <a:r>
              <a:rPr lang="nl-NL" sz="2000" dirty="0"/>
              <a:t>De sociaal werker</a:t>
            </a:r>
          </a:p>
          <a:p>
            <a:r>
              <a:rPr lang="nl-NL" sz="2000" dirty="0"/>
              <a:t>De verkenners</a:t>
            </a:r>
          </a:p>
          <a:p>
            <a:r>
              <a:rPr lang="nl-NL" sz="2000" dirty="0"/>
              <a:t>De volgers</a:t>
            </a:r>
          </a:p>
          <a:p>
            <a:r>
              <a:rPr lang="nl-NL" sz="2000" dirty="0"/>
              <a:t>De joker </a:t>
            </a:r>
          </a:p>
          <a:p>
            <a:r>
              <a:rPr lang="nl-NL" sz="2000" dirty="0"/>
              <a:t>De appellant </a:t>
            </a:r>
          </a:p>
          <a:p>
            <a:endParaRPr lang="nl-NL" dirty="0"/>
          </a:p>
        </p:txBody>
      </p:sp>
      <p:sp>
        <p:nvSpPr>
          <p:cNvPr id="5" name="Rechthoek 4">
            <a:extLst>
              <a:ext uri="{FF2B5EF4-FFF2-40B4-BE49-F238E27FC236}">
                <a16:creationId xmlns:a16="http://schemas.microsoft.com/office/drawing/2014/main" id="{C825C311-7AA7-4CE6-85DC-D8E18F93A5E0}"/>
              </a:ext>
            </a:extLst>
          </p:cNvPr>
          <p:cNvSpPr/>
          <p:nvPr/>
        </p:nvSpPr>
        <p:spPr>
          <a:xfrm>
            <a:off x="7343776" y="3039784"/>
            <a:ext cx="3810000" cy="1600438"/>
          </a:xfrm>
          <a:prstGeom prst="rect">
            <a:avLst/>
          </a:prstGeom>
          <a:solidFill>
            <a:schemeClr val="accent3">
              <a:lumMod val="20000"/>
              <a:lumOff val="80000"/>
            </a:schemeClr>
          </a:solidFill>
        </p:spPr>
        <p:txBody>
          <a:bodyPr wrap="square">
            <a:spAutoFit/>
          </a:bodyPr>
          <a:lstStyle/>
          <a:p>
            <a:pPr algn="r"/>
            <a:r>
              <a:rPr lang="nl-NL" b="1" dirty="0"/>
              <a:t>Rollen in een negatieve groep</a:t>
            </a:r>
          </a:p>
          <a:p>
            <a:pPr algn="r"/>
            <a:r>
              <a:rPr lang="nl-NL" sz="2000" dirty="0"/>
              <a:t>De dictator </a:t>
            </a:r>
          </a:p>
          <a:p>
            <a:pPr algn="r"/>
            <a:r>
              <a:rPr lang="nl-NL" sz="2000" dirty="0"/>
              <a:t>De intriganten </a:t>
            </a:r>
          </a:p>
          <a:p>
            <a:pPr algn="r"/>
            <a:r>
              <a:rPr lang="nl-NL" sz="2000" dirty="0"/>
              <a:t>De meelopers </a:t>
            </a:r>
          </a:p>
          <a:p>
            <a:pPr algn="r"/>
            <a:r>
              <a:rPr lang="nl-NL" sz="2000" dirty="0"/>
              <a:t>De zondebok</a:t>
            </a:r>
          </a:p>
        </p:txBody>
      </p:sp>
    </p:spTree>
    <p:extLst>
      <p:ext uri="{BB962C8B-B14F-4D97-AF65-F5344CB8AC3E}">
        <p14:creationId xmlns:p14="http://schemas.microsoft.com/office/powerpoint/2010/main" val="172371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C20A4A4-F4CC-4396-981E-27972411285B}"/>
              </a:ext>
            </a:extLst>
          </p:cNvPr>
          <p:cNvSpPr txBox="1"/>
          <p:nvPr/>
        </p:nvSpPr>
        <p:spPr>
          <a:xfrm>
            <a:off x="1223962" y="447675"/>
            <a:ext cx="9744075" cy="3323987"/>
          </a:xfrm>
          <a:prstGeom prst="rect">
            <a:avLst/>
          </a:prstGeom>
          <a:noFill/>
        </p:spPr>
        <p:txBody>
          <a:bodyPr wrap="square" rtlCol="0">
            <a:spAutoFit/>
          </a:bodyPr>
          <a:lstStyle/>
          <a:p>
            <a:r>
              <a:rPr lang="nl-NL" sz="2000" b="1" dirty="0">
                <a:solidFill>
                  <a:schemeClr val="accent1"/>
                </a:solidFill>
              </a:rPr>
              <a:t>Met die groep willen jullie bepaalde doelen bereiken dus hebben jullie een programma, werkvormen en eigen taakverdeling gemaakt. </a:t>
            </a:r>
          </a:p>
          <a:p>
            <a:endParaRPr lang="nl-NL" sz="2000" dirty="0"/>
          </a:p>
          <a:p>
            <a:r>
              <a:rPr lang="nl-NL" sz="2000" dirty="0"/>
              <a:t>Een ander belangrijk onderdeel voor het slagen van deze bijeenkomst is de manier waarop de groep (de community in oprichting?) start en het groepsproces op gang komt. </a:t>
            </a:r>
          </a:p>
          <a:p>
            <a:endParaRPr lang="nl-NL" dirty="0"/>
          </a:p>
          <a:p>
            <a:endParaRPr lang="nl-NL" dirty="0"/>
          </a:p>
          <a:p>
            <a:endParaRPr lang="nl-NL" dirty="0"/>
          </a:p>
          <a:p>
            <a:endParaRPr lang="nl-NL" dirty="0"/>
          </a:p>
          <a:p>
            <a:endParaRPr lang="nl-NL" dirty="0"/>
          </a:p>
        </p:txBody>
      </p:sp>
      <p:pic>
        <p:nvPicPr>
          <p:cNvPr id="3" name="Afbeelding 2">
            <a:extLst>
              <a:ext uri="{FF2B5EF4-FFF2-40B4-BE49-F238E27FC236}">
                <a16:creationId xmlns:a16="http://schemas.microsoft.com/office/drawing/2014/main" id="{52A8DDFA-4E2F-4206-82A8-50903995426E}"/>
              </a:ext>
            </a:extLst>
          </p:cNvPr>
          <p:cNvPicPr>
            <a:picLocks noChangeAspect="1"/>
          </p:cNvPicPr>
          <p:nvPr/>
        </p:nvPicPr>
        <p:blipFill>
          <a:blip r:embed="rId2"/>
          <a:stretch>
            <a:fillRect/>
          </a:stretch>
        </p:blipFill>
        <p:spPr>
          <a:xfrm>
            <a:off x="2552701" y="2552700"/>
            <a:ext cx="5767950" cy="3857625"/>
          </a:xfrm>
          <a:prstGeom prst="rect">
            <a:avLst/>
          </a:prstGeom>
        </p:spPr>
      </p:pic>
    </p:spTree>
    <p:extLst>
      <p:ext uri="{BB962C8B-B14F-4D97-AF65-F5344CB8AC3E}">
        <p14:creationId xmlns:p14="http://schemas.microsoft.com/office/powerpoint/2010/main" val="4038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8A7DF7D-9D67-44DF-AB2A-FD27575007F4}"/>
              </a:ext>
            </a:extLst>
          </p:cNvPr>
          <p:cNvSpPr/>
          <p:nvPr/>
        </p:nvSpPr>
        <p:spPr>
          <a:xfrm>
            <a:off x="823870" y="1355021"/>
            <a:ext cx="5200650" cy="3970318"/>
          </a:xfrm>
          <a:prstGeom prst="rect">
            <a:avLst/>
          </a:prstGeom>
        </p:spPr>
        <p:txBody>
          <a:bodyPr wrap="square">
            <a:spAutoFit/>
          </a:bodyPr>
          <a:lstStyle/>
          <a:p>
            <a:r>
              <a:rPr lang="nl-NL" dirty="0"/>
              <a:t>1. </a:t>
            </a:r>
            <a:r>
              <a:rPr lang="nl-NL" dirty="0" err="1"/>
              <a:t>Forming</a:t>
            </a:r>
            <a:endParaRPr lang="nl-NL" dirty="0"/>
          </a:p>
          <a:p>
            <a:r>
              <a:rPr lang="nl-NL" dirty="0"/>
              <a:t>- weifelende deelnemers</a:t>
            </a:r>
          </a:p>
          <a:p>
            <a:r>
              <a:rPr lang="nl-NL" dirty="0"/>
              <a:t>- beleefde communicatie</a:t>
            </a:r>
          </a:p>
          <a:p>
            <a:r>
              <a:rPr lang="nl-NL" dirty="0"/>
              <a:t>- bezorgdheid over de groepsdoelen</a:t>
            </a:r>
          </a:p>
          <a:p>
            <a:r>
              <a:rPr lang="nl-NL" dirty="0"/>
              <a:t>- een actieve leider</a:t>
            </a:r>
          </a:p>
          <a:p>
            <a:r>
              <a:rPr lang="nl-NL" dirty="0"/>
              <a:t>- meegaande leden</a:t>
            </a:r>
          </a:p>
          <a:p>
            <a:pPr marL="285750" indent="-285750">
              <a:buFontTx/>
              <a:buChar char="-"/>
            </a:pPr>
            <a:endParaRPr lang="nl-NL" dirty="0"/>
          </a:p>
          <a:p>
            <a:pPr marL="285750" indent="-285750">
              <a:buFontTx/>
              <a:buChar char="-"/>
            </a:pPr>
            <a:endParaRPr lang="nl-NL" dirty="0"/>
          </a:p>
          <a:p>
            <a:r>
              <a:rPr lang="nl-NL" dirty="0"/>
              <a:t>2. </a:t>
            </a:r>
            <a:r>
              <a:rPr lang="nl-NL" dirty="0" err="1"/>
              <a:t>Storming</a:t>
            </a:r>
            <a:endParaRPr lang="nl-NL" dirty="0"/>
          </a:p>
          <a:p>
            <a:r>
              <a:rPr lang="nl-NL" dirty="0"/>
              <a:t>- kritiek op ideeën</a:t>
            </a:r>
          </a:p>
          <a:p>
            <a:r>
              <a:rPr lang="nl-NL" dirty="0"/>
              <a:t>- matige aandacht</a:t>
            </a:r>
          </a:p>
          <a:p>
            <a:r>
              <a:rPr lang="nl-NL" dirty="0"/>
              <a:t>- vijandigheid</a:t>
            </a:r>
          </a:p>
          <a:p>
            <a:r>
              <a:rPr lang="nl-NL" dirty="0"/>
              <a:t>- polarisatie en coalitievorming</a:t>
            </a:r>
          </a:p>
          <a:p>
            <a:endParaRPr lang="nl-NL" dirty="0"/>
          </a:p>
        </p:txBody>
      </p:sp>
      <p:sp>
        <p:nvSpPr>
          <p:cNvPr id="4" name="Rechthoek 3">
            <a:extLst>
              <a:ext uri="{FF2B5EF4-FFF2-40B4-BE49-F238E27FC236}">
                <a16:creationId xmlns:a16="http://schemas.microsoft.com/office/drawing/2014/main" id="{0303ACDF-1FC4-4168-AEC9-7B00AF862740}"/>
              </a:ext>
            </a:extLst>
          </p:cNvPr>
          <p:cNvSpPr/>
          <p:nvPr/>
        </p:nvSpPr>
        <p:spPr>
          <a:xfrm>
            <a:off x="6024520" y="1355021"/>
            <a:ext cx="6096000" cy="3693319"/>
          </a:xfrm>
          <a:prstGeom prst="rect">
            <a:avLst/>
          </a:prstGeom>
        </p:spPr>
        <p:txBody>
          <a:bodyPr>
            <a:spAutoFit/>
          </a:bodyPr>
          <a:lstStyle/>
          <a:p>
            <a:r>
              <a:rPr lang="nl-NL" dirty="0"/>
              <a:t>3. </a:t>
            </a:r>
            <a:r>
              <a:rPr lang="nl-NL" dirty="0" err="1"/>
              <a:t>Norming</a:t>
            </a:r>
            <a:endParaRPr lang="nl-NL" dirty="0"/>
          </a:p>
          <a:p>
            <a:r>
              <a:rPr lang="nl-NL" dirty="0"/>
              <a:t>- overeenkomen van afspraken</a:t>
            </a:r>
          </a:p>
          <a:p>
            <a:r>
              <a:rPr lang="nl-NL" dirty="0"/>
              <a:t>- afname van rolambiguïteit</a:t>
            </a:r>
          </a:p>
          <a:p>
            <a:pPr marL="285750" indent="-285750">
              <a:buFontTx/>
              <a:buChar char="-"/>
            </a:pPr>
            <a:r>
              <a:rPr lang="nl-NL" dirty="0"/>
              <a:t>toegenomen wij-gevoel</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pPr marL="285750" indent="-285750">
              <a:buFontTx/>
              <a:buChar char="-"/>
            </a:pPr>
            <a:endParaRPr lang="nl-NL" dirty="0"/>
          </a:p>
          <a:p>
            <a:r>
              <a:rPr lang="nl-NL" dirty="0"/>
              <a:t>4. </a:t>
            </a:r>
            <a:r>
              <a:rPr lang="nl-NL" dirty="0" err="1"/>
              <a:t>Performing</a:t>
            </a:r>
            <a:endParaRPr lang="nl-NL" dirty="0"/>
          </a:p>
          <a:p>
            <a:r>
              <a:rPr lang="nl-NL" dirty="0"/>
              <a:t>- besluitvormingsgericht</a:t>
            </a:r>
          </a:p>
          <a:p>
            <a:r>
              <a:rPr lang="nl-NL" dirty="0"/>
              <a:t>- probleemoplossingsgericht</a:t>
            </a:r>
          </a:p>
          <a:p>
            <a:r>
              <a:rPr lang="nl-NL" dirty="0"/>
              <a:t>- wederzijdse samenwerking</a:t>
            </a:r>
          </a:p>
          <a:p>
            <a:r>
              <a:rPr lang="nl-NL" dirty="0"/>
              <a:t>- productiegericht</a:t>
            </a:r>
          </a:p>
        </p:txBody>
      </p:sp>
      <p:sp>
        <p:nvSpPr>
          <p:cNvPr id="5" name="Rechthoek 4">
            <a:extLst>
              <a:ext uri="{FF2B5EF4-FFF2-40B4-BE49-F238E27FC236}">
                <a16:creationId xmlns:a16="http://schemas.microsoft.com/office/drawing/2014/main" id="{AFA11A4B-B711-4D97-A193-F55D3410047F}"/>
              </a:ext>
            </a:extLst>
          </p:cNvPr>
          <p:cNvSpPr/>
          <p:nvPr/>
        </p:nvSpPr>
        <p:spPr>
          <a:xfrm>
            <a:off x="823870" y="615434"/>
            <a:ext cx="6808274" cy="523220"/>
          </a:xfrm>
          <a:prstGeom prst="rect">
            <a:avLst/>
          </a:prstGeom>
        </p:spPr>
        <p:txBody>
          <a:bodyPr wrap="none">
            <a:spAutoFit/>
          </a:bodyPr>
          <a:lstStyle/>
          <a:p>
            <a:r>
              <a:rPr lang="nl-NL" sz="2800" b="1" dirty="0">
                <a:solidFill>
                  <a:schemeClr val="accent1"/>
                </a:solidFill>
              </a:rPr>
              <a:t>Fase in groepsvorming en wat je ziet:  </a:t>
            </a:r>
          </a:p>
        </p:txBody>
      </p:sp>
      <p:sp>
        <p:nvSpPr>
          <p:cNvPr id="6" name="Rechthoek 5">
            <a:extLst>
              <a:ext uri="{FF2B5EF4-FFF2-40B4-BE49-F238E27FC236}">
                <a16:creationId xmlns:a16="http://schemas.microsoft.com/office/drawing/2014/main" id="{04E2C573-2DDF-437F-A770-65FE35685DBB}"/>
              </a:ext>
            </a:extLst>
          </p:cNvPr>
          <p:cNvSpPr/>
          <p:nvPr/>
        </p:nvSpPr>
        <p:spPr>
          <a:xfrm>
            <a:off x="947699" y="6088051"/>
            <a:ext cx="6048451" cy="369332"/>
          </a:xfrm>
          <a:prstGeom prst="rect">
            <a:avLst/>
          </a:prstGeom>
        </p:spPr>
        <p:txBody>
          <a:bodyPr wrap="none">
            <a:spAutoFit/>
          </a:bodyPr>
          <a:lstStyle/>
          <a:p>
            <a:r>
              <a:rPr lang="nl-NL" dirty="0">
                <a:hlinkClick r:id="rId2"/>
              </a:rPr>
              <a:t>https://www.youtube.com/watch?v=ysWWGf8VsOg</a:t>
            </a:r>
            <a:endParaRPr lang="nl-NL" dirty="0"/>
          </a:p>
        </p:txBody>
      </p:sp>
      <p:sp>
        <p:nvSpPr>
          <p:cNvPr id="7" name="Tekstvak 6">
            <a:extLst>
              <a:ext uri="{FF2B5EF4-FFF2-40B4-BE49-F238E27FC236}">
                <a16:creationId xmlns:a16="http://schemas.microsoft.com/office/drawing/2014/main" id="{2BF67FF0-CCF0-40F1-863A-0F3347A0EA30}"/>
              </a:ext>
            </a:extLst>
          </p:cNvPr>
          <p:cNvSpPr txBox="1"/>
          <p:nvPr/>
        </p:nvSpPr>
        <p:spPr>
          <a:xfrm>
            <a:off x="947699" y="5818106"/>
            <a:ext cx="5095875" cy="369332"/>
          </a:xfrm>
          <a:prstGeom prst="rect">
            <a:avLst/>
          </a:prstGeom>
          <a:noFill/>
        </p:spPr>
        <p:txBody>
          <a:bodyPr wrap="square" rtlCol="0">
            <a:spAutoFit/>
          </a:bodyPr>
          <a:lstStyle/>
          <a:p>
            <a:r>
              <a:rPr lang="nl-NL" dirty="0"/>
              <a:t>Voorbeeld </a:t>
            </a:r>
            <a:r>
              <a:rPr lang="nl-NL" dirty="0" err="1"/>
              <a:t>ahv</a:t>
            </a:r>
            <a:r>
              <a:rPr lang="nl-NL" dirty="0"/>
              <a:t> Lord of </a:t>
            </a:r>
            <a:r>
              <a:rPr lang="nl-NL" dirty="0" err="1"/>
              <a:t>the</a:t>
            </a:r>
            <a:r>
              <a:rPr lang="nl-NL" dirty="0"/>
              <a:t> Rings: </a:t>
            </a:r>
          </a:p>
        </p:txBody>
      </p:sp>
      <p:pic>
        <p:nvPicPr>
          <p:cNvPr id="8" name="Afbeelding 7">
            <a:extLst>
              <a:ext uri="{FF2B5EF4-FFF2-40B4-BE49-F238E27FC236}">
                <a16:creationId xmlns:a16="http://schemas.microsoft.com/office/drawing/2014/main" id="{64527341-EE29-4485-B46A-D6E20C271C25}"/>
              </a:ext>
            </a:extLst>
          </p:cNvPr>
          <p:cNvPicPr>
            <a:picLocks noChangeAspect="1"/>
          </p:cNvPicPr>
          <p:nvPr/>
        </p:nvPicPr>
        <p:blipFill>
          <a:blip r:embed="rId3"/>
          <a:stretch>
            <a:fillRect/>
          </a:stretch>
        </p:blipFill>
        <p:spPr>
          <a:xfrm>
            <a:off x="8466285" y="2150963"/>
            <a:ext cx="3061424" cy="1421209"/>
          </a:xfrm>
          <a:prstGeom prst="rect">
            <a:avLst/>
          </a:prstGeom>
        </p:spPr>
      </p:pic>
    </p:spTree>
    <p:extLst>
      <p:ext uri="{BB962C8B-B14F-4D97-AF65-F5344CB8AC3E}">
        <p14:creationId xmlns:p14="http://schemas.microsoft.com/office/powerpoint/2010/main" val="216416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1C044E0-147B-4ADD-B527-6ACB69218F80}"/>
              </a:ext>
            </a:extLst>
          </p:cNvPr>
          <p:cNvSpPr/>
          <p:nvPr/>
        </p:nvSpPr>
        <p:spPr>
          <a:xfrm>
            <a:off x="904873" y="566678"/>
            <a:ext cx="10020301" cy="2862322"/>
          </a:xfrm>
          <a:prstGeom prst="rect">
            <a:avLst/>
          </a:prstGeom>
        </p:spPr>
        <p:txBody>
          <a:bodyPr wrap="square">
            <a:spAutoFit/>
          </a:bodyPr>
          <a:lstStyle/>
          <a:p>
            <a:r>
              <a:rPr lang="nl-NL" b="1" dirty="0" err="1">
                <a:solidFill>
                  <a:schemeClr val="accent1"/>
                </a:solidFill>
                <a:latin typeface="Raleway"/>
              </a:rPr>
              <a:t>Forming</a:t>
            </a:r>
            <a:r>
              <a:rPr lang="nl-NL" b="1" dirty="0">
                <a:solidFill>
                  <a:srgbClr val="656565"/>
                </a:solidFill>
                <a:latin typeface="Raleway"/>
              </a:rPr>
              <a:t>. In deze fase leert het team elkaar kennen. Deelnemers zijn erg op zichzelf gericht, proberen conflicten te vermijden en zijn bezig hun plek in de groep te vinden. Ook vertrouwen moet nog worden opgebouwd.</a:t>
            </a:r>
          </a:p>
          <a:p>
            <a:endParaRPr lang="nl-NL" b="1" dirty="0">
              <a:solidFill>
                <a:srgbClr val="656565"/>
              </a:solidFill>
              <a:latin typeface="Raleway"/>
            </a:endParaRPr>
          </a:p>
          <a:p>
            <a:r>
              <a:rPr lang="nl-NL" dirty="0">
                <a:solidFill>
                  <a:srgbClr val="656565"/>
                </a:solidFill>
                <a:latin typeface="Raleway"/>
              </a:rPr>
              <a:t>In community building zien we hetzelfde terug. In deze fase zijn deelnemers erg afwachtend en komt het zelden voor dat meerdere mensen een leiderschapsrol op zich nemen. De community manager is de trekker en zal daarom sterk coördinerend achter de schermen moeten optreden om mensen aan de voorkant te activeren. In de discussies zie je dat de reacties zich vooral richten op de topic starter en dat deelnemers weinig tot geen aandacht hebben voor de reacties van anderen, laat staan dat ze daar ook op reageren.</a:t>
            </a:r>
            <a:endParaRPr lang="nl-NL" dirty="0"/>
          </a:p>
        </p:txBody>
      </p:sp>
      <p:sp>
        <p:nvSpPr>
          <p:cNvPr id="4" name="Rechthoek 3">
            <a:extLst>
              <a:ext uri="{FF2B5EF4-FFF2-40B4-BE49-F238E27FC236}">
                <a16:creationId xmlns:a16="http://schemas.microsoft.com/office/drawing/2014/main" id="{C40D84CE-44E0-4321-85B9-3F419592A3EF}"/>
              </a:ext>
            </a:extLst>
          </p:cNvPr>
          <p:cNvSpPr/>
          <p:nvPr/>
        </p:nvSpPr>
        <p:spPr>
          <a:xfrm>
            <a:off x="981073" y="3705999"/>
            <a:ext cx="10525127" cy="2585323"/>
          </a:xfrm>
          <a:prstGeom prst="rect">
            <a:avLst/>
          </a:prstGeom>
        </p:spPr>
        <p:txBody>
          <a:bodyPr wrap="square">
            <a:spAutoFit/>
          </a:bodyPr>
          <a:lstStyle/>
          <a:p>
            <a:r>
              <a:rPr lang="nl-NL" b="1" dirty="0" err="1">
                <a:solidFill>
                  <a:schemeClr val="accent1"/>
                </a:solidFill>
                <a:latin typeface="Raleway"/>
              </a:rPr>
              <a:t>Storming</a:t>
            </a:r>
            <a:r>
              <a:rPr lang="nl-NL" b="1" dirty="0">
                <a:solidFill>
                  <a:schemeClr val="accent1"/>
                </a:solidFill>
                <a:latin typeface="Raleway"/>
              </a:rPr>
              <a:t>; </a:t>
            </a:r>
            <a:r>
              <a:rPr lang="nl-NL" dirty="0">
                <a:latin typeface="Raleway"/>
              </a:rPr>
              <a:t>Deze fase wordt gekenmerkt door conflicten. Deelnemers durven meer van zichzelf te laten zien en bekritiseren daarom makkelijker de werkwijze en het gedrag van andere deelnemers</a:t>
            </a:r>
          </a:p>
          <a:p>
            <a:endParaRPr lang="nl-NL" dirty="0">
              <a:solidFill>
                <a:srgbClr val="656565"/>
              </a:solidFill>
              <a:latin typeface="Raleway"/>
            </a:endParaRPr>
          </a:p>
          <a:p>
            <a:r>
              <a:rPr lang="nl-NL" dirty="0">
                <a:solidFill>
                  <a:srgbClr val="656565"/>
                </a:solidFill>
                <a:latin typeface="Raleway"/>
              </a:rPr>
              <a:t>Ook deze fase is zeer herkenbaar binnen community building. Wanneer bijvoorbeeld diverse experts zich aansluiten komt er altijd een moment wanneer deze experts elkaar gaan </a:t>
            </a:r>
            <a:r>
              <a:rPr lang="nl-NL" dirty="0" err="1">
                <a:solidFill>
                  <a:srgbClr val="656565"/>
                </a:solidFill>
                <a:latin typeface="Raleway"/>
              </a:rPr>
              <a:t>challengen</a:t>
            </a:r>
            <a:r>
              <a:rPr lang="nl-NL" dirty="0">
                <a:solidFill>
                  <a:srgbClr val="656565"/>
                </a:solidFill>
                <a:latin typeface="Raleway"/>
              </a:rPr>
              <a:t>. Een community manager kan hierin als mediator optreden door niche thema’s binnen een kennisgebied te identificeren en daar specifieke experts aan te koppelen. Het is van belang dat conflicten niet worden gezien als bedreiging maar juist als kans om de verhoudingen binnen de community duidelijker te maken </a:t>
            </a:r>
            <a:endParaRPr lang="nl-NL" dirty="0"/>
          </a:p>
        </p:txBody>
      </p:sp>
    </p:spTree>
    <p:extLst>
      <p:ext uri="{BB962C8B-B14F-4D97-AF65-F5344CB8AC3E}">
        <p14:creationId xmlns:p14="http://schemas.microsoft.com/office/powerpoint/2010/main" val="340008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4887FEB-32F5-42E8-8F16-980A996E02A0}"/>
              </a:ext>
            </a:extLst>
          </p:cNvPr>
          <p:cNvSpPr/>
          <p:nvPr/>
        </p:nvSpPr>
        <p:spPr>
          <a:xfrm>
            <a:off x="628649" y="566678"/>
            <a:ext cx="11029951" cy="2585323"/>
          </a:xfrm>
          <a:prstGeom prst="rect">
            <a:avLst/>
          </a:prstGeom>
        </p:spPr>
        <p:txBody>
          <a:bodyPr wrap="square">
            <a:spAutoFit/>
          </a:bodyPr>
          <a:lstStyle/>
          <a:p>
            <a:r>
              <a:rPr lang="nl-NL" b="1" dirty="0">
                <a:solidFill>
                  <a:schemeClr val="accent1"/>
                </a:solidFill>
                <a:latin typeface="Raleway"/>
              </a:rPr>
              <a:t>Fase 3: Norming</a:t>
            </a:r>
            <a:r>
              <a:rPr lang="nl-NL" dirty="0">
                <a:solidFill>
                  <a:schemeClr val="accent1"/>
                </a:solidFill>
                <a:latin typeface="Raleway"/>
              </a:rPr>
              <a:t>. </a:t>
            </a:r>
            <a:r>
              <a:rPr lang="nl-NL" dirty="0">
                <a:solidFill>
                  <a:srgbClr val="656565"/>
                </a:solidFill>
                <a:latin typeface="Raleway"/>
              </a:rPr>
              <a:t>Na het goed doorlopen van de conflictfase is de taakverdeling duidelijk en leiderschap belegd.</a:t>
            </a:r>
          </a:p>
          <a:p>
            <a:br>
              <a:rPr lang="nl-NL" dirty="0"/>
            </a:br>
            <a:r>
              <a:rPr lang="nl-NL" dirty="0">
                <a:solidFill>
                  <a:srgbClr val="656565"/>
                </a:solidFill>
                <a:latin typeface="Raleway"/>
              </a:rPr>
              <a:t>Voor community building is het in deze fase belangrijk dat de community manager waakt voor teveel kliekjes vorming. Alhoewel het positief is dat de groep goed door deze fase is gekomen en er een sterkere cohesie is, betekent het tegelijkertijd dat mensen minder snel met afwijkende ideeën zullen komen. Dit kan op den duur leiden tot een verveelde en minder tevreden community. Het is daarom niet slecht om nu en dan de conflictfase nog eens te doorlopen zodat de community af en toe de verhoudingen kan evalueren en nieuwe deelnemers met frisse blik een kans krijgen toe te treden.</a:t>
            </a:r>
            <a:endParaRPr lang="nl-NL" dirty="0"/>
          </a:p>
        </p:txBody>
      </p:sp>
      <p:sp>
        <p:nvSpPr>
          <p:cNvPr id="3" name="Rechthoek 2">
            <a:extLst>
              <a:ext uri="{FF2B5EF4-FFF2-40B4-BE49-F238E27FC236}">
                <a16:creationId xmlns:a16="http://schemas.microsoft.com/office/drawing/2014/main" id="{DD025841-DC86-4EB1-8451-CDAD4AD357BA}"/>
              </a:ext>
            </a:extLst>
          </p:cNvPr>
          <p:cNvSpPr/>
          <p:nvPr/>
        </p:nvSpPr>
        <p:spPr>
          <a:xfrm>
            <a:off x="628650" y="3458350"/>
            <a:ext cx="10934699" cy="2862322"/>
          </a:xfrm>
          <a:prstGeom prst="rect">
            <a:avLst/>
          </a:prstGeom>
        </p:spPr>
        <p:txBody>
          <a:bodyPr wrap="square">
            <a:spAutoFit/>
          </a:bodyPr>
          <a:lstStyle/>
          <a:p>
            <a:r>
              <a:rPr lang="nl-NL" b="1" dirty="0">
                <a:solidFill>
                  <a:schemeClr val="accent1"/>
                </a:solidFill>
                <a:latin typeface="Raleway"/>
              </a:rPr>
              <a:t>Fase 4: </a:t>
            </a:r>
            <a:r>
              <a:rPr lang="nl-NL" b="1" dirty="0" err="1">
                <a:solidFill>
                  <a:schemeClr val="accent1"/>
                </a:solidFill>
                <a:latin typeface="Raleway"/>
              </a:rPr>
              <a:t>Performing</a:t>
            </a:r>
            <a:r>
              <a:rPr lang="nl-NL" dirty="0">
                <a:solidFill>
                  <a:schemeClr val="accent1"/>
                </a:solidFill>
                <a:latin typeface="Raleway"/>
              </a:rPr>
              <a:t>. </a:t>
            </a:r>
            <a:r>
              <a:rPr lang="nl-NL" dirty="0">
                <a:solidFill>
                  <a:srgbClr val="656565"/>
                </a:solidFill>
                <a:latin typeface="Raleway"/>
              </a:rPr>
              <a:t>In deze fase is een goede combinatie ontstaan van samenwerken en zelfstandige verantwoordelijkheid. </a:t>
            </a:r>
          </a:p>
          <a:p>
            <a:br>
              <a:rPr lang="nl-NL" dirty="0"/>
            </a:br>
            <a:r>
              <a:rPr lang="nl-NL" dirty="0">
                <a:solidFill>
                  <a:srgbClr val="656565"/>
                </a:solidFill>
                <a:latin typeface="Raleway"/>
              </a:rPr>
              <a:t>Voor community building betekent dit dat de community minder leunt op de community manager en zelf het merendeel aan community management oppakt. Echter ook voor deze fase geldt dat de community manager een proactieve rol moet pakken bij het goed faciliteren van de community. Vanwege de groepsdynamiek kan elke week iets gebeuren waardoor de relevantie en activiteit binnen de community gevaar loopt. Vandaar dat interessante nieuwelingen die in deze of voorgaande fase binnenkomen goed moeten begeleid om een plek binnen de community te krijgen. Anders kan het ertoe leiden dat de persoon het buitenbeentje wordt, onderdrukt wordt of de groep moet verlaten.</a:t>
            </a:r>
            <a:endParaRPr lang="nl-NL" dirty="0"/>
          </a:p>
        </p:txBody>
      </p:sp>
    </p:spTree>
    <p:extLst>
      <p:ext uri="{BB962C8B-B14F-4D97-AF65-F5344CB8AC3E}">
        <p14:creationId xmlns:p14="http://schemas.microsoft.com/office/powerpoint/2010/main" val="92265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341AE52-8A4E-4E1F-AB6A-35EA33690708}"/>
              </a:ext>
            </a:extLst>
          </p:cNvPr>
          <p:cNvSpPr/>
          <p:nvPr/>
        </p:nvSpPr>
        <p:spPr>
          <a:xfrm>
            <a:off x="445135" y="589419"/>
            <a:ext cx="11256010" cy="954107"/>
          </a:xfrm>
          <a:prstGeom prst="rect">
            <a:avLst/>
          </a:prstGeom>
        </p:spPr>
        <p:txBody>
          <a:bodyPr wrap="square">
            <a:spAutoFit/>
          </a:bodyPr>
          <a:lstStyle/>
          <a:p>
            <a:pPr>
              <a:spcAft>
                <a:spcPts val="0"/>
              </a:spcAft>
            </a:pPr>
            <a:r>
              <a:rPr lang="nl-NL"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Wat zijn is belangrijk voor een goede groep?</a:t>
            </a:r>
          </a:p>
          <a:p>
            <a:pPr>
              <a:spcAft>
                <a:spcPts val="0"/>
              </a:spcAft>
            </a:pPr>
            <a:endParaRPr lang="nl-NL" sz="28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2DAE0848-2745-4928-BEC8-6EED997F9523}"/>
              </a:ext>
            </a:extLst>
          </p:cNvPr>
          <p:cNvPicPr>
            <a:picLocks noChangeAspect="1"/>
          </p:cNvPicPr>
          <p:nvPr/>
        </p:nvPicPr>
        <p:blipFill>
          <a:blip r:embed="rId2"/>
          <a:stretch>
            <a:fillRect/>
          </a:stretch>
        </p:blipFill>
        <p:spPr>
          <a:xfrm>
            <a:off x="8006715" y="687387"/>
            <a:ext cx="3424555" cy="1712278"/>
          </a:xfrm>
          <a:prstGeom prst="rect">
            <a:avLst/>
          </a:prstGeom>
        </p:spPr>
      </p:pic>
      <p:sp>
        <p:nvSpPr>
          <p:cNvPr id="4" name="Rechthoek 3">
            <a:extLst>
              <a:ext uri="{FF2B5EF4-FFF2-40B4-BE49-F238E27FC236}">
                <a16:creationId xmlns:a16="http://schemas.microsoft.com/office/drawing/2014/main" id="{2D271CCB-58DF-4F4D-A316-361B90796F79}"/>
              </a:ext>
            </a:extLst>
          </p:cNvPr>
          <p:cNvSpPr/>
          <p:nvPr/>
        </p:nvSpPr>
        <p:spPr>
          <a:xfrm>
            <a:off x="499110" y="1222915"/>
            <a:ext cx="9105900" cy="5355312"/>
          </a:xfrm>
          <a:prstGeom prst="rect">
            <a:avLst/>
          </a:prstGeom>
        </p:spPr>
        <p:txBody>
          <a:bodyPr wrap="square">
            <a:spAutoFit/>
          </a:bodyPr>
          <a:lstStyle/>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Veiligheid</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Wat kan/mag ik in de groep? In hoeverre word ik beschermd?</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Erkenning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In welke mate geld ik als persoon, word ik als individu gezien?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Plezier</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Naast de taken en doelen die er zijn, dient ook ruimte te worden gecreëerd voor ontspanning, samen lachen.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Waardering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Worden de dingen die ik doe gezien, en worden ze goed gevonden?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Uitdaging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Zomaar 'wat bij elkaar zijn' zonder dat er doelen bereikt (moeten) worden is een saaie bedoeling.</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Spanning</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Raakt de groep in een sleur, of valt er wel iets te beleven?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Prestatie</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Worden de doelen makkelijk gehaald, of zal een ieder moeten presteren, er iets voor moeten doen?</a:t>
            </a:r>
          </a:p>
          <a:p>
            <a:pPr>
              <a:spcAft>
                <a:spcPts val="0"/>
              </a:spcAft>
            </a:pPr>
            <a:r>
              <a:rPr lang="nl-NL" i="1" dirty="0">
                <a:latin typeface="Calibri" panose="020F0502020204030204" pitchFamily="34" charset="0"/>
                <a:ea typeface="Calibri" panose="020F0502020204030204" pitchFamily="34" charset="0"/>
                <a:cs typeface="Times New Roman" panose="02020603050405020304" pitchFamily="18" charset="0"/>
              </a:rPr>
              <a:t>Respect</a:t>
            </a:r>
            <a:endParaRPr lang="nl-NL"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Behandelen we elkaar zoals ik als mens graag behandeld wil worden?</a:t>
            </a:r>
          </a:p>
        </p:txBody>
      </p:sp>
    </p:spTree>
    <p:extLst>
      <p:ext uri="{BB962C8B-B14F-4D97-AF65-F5344CB8AC3E}">
        <p14:creationId xmlns:p14="http://schemas.microsoft.com/office/powerpoint/2010/main" val="344599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987F5C2-ADA1-4801-8980-3E0E7CD63565}"/>
              </a:ext>
            </a:extLst>
          </p:cNvPr>
          <p:cNvSpPr/>
          <p:nvPr/>
        </p:nvSpPr>
        <p:spPr>
          <a:xfrm>
            <a:off x="923924" y="949918"/>
            <a:ext cx="9820275" cy="671915"/>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Calibri" panose="020F0502020204030204" pitchFamily="34" charset="0"/>
              </a:rPr>
              <a:t>Er zijn drie soorten interventies die in de verschillende fasen van de groepsontwikkeling ingezet kunnen worden. </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a:extLst>
              <a:ext uri="{FF2B5EF4-FFF2-40B4-BE49-F238E27FC236}">
                <a16:creationId xmlns:a16="http://schemas.microsoft.com/office/drawing/2014/main" id="{C19D274E-19B4-43E7-852A-F4A8B666A008}"/>
              </a:ext>
            </a:extLst>
          </p:cNvPr>
          <p:cNvSpPr/>
          <p:nvPr/>
        </p:nvSpPr>
        <p:spPr>
          <a:xfrm>
            <a:off x="923924" y="1822272"/>
            <a:ext cx="6706236" cy="4137095"/>
          </a:xfrm>
          <a:prstGeom prst="rect">
            <a:avLst/>
          </a:prstGeom>
          <a:solidFill>
            <a:schemeClr val="accent3">
              <a:lumMod val="20000"/>
              <a:lumOff val="80000"/>
            </a:schemeClr>
          </a:solidFill>
        </p:spPr>
        <p:txBody>
          <a:bodyPr wrap="square">
            <a:spAutoFit/>
          </a:bodyPr>
          <a:lstStyle/>
          <a:p>
            <a:pPr marL="342900" lvl="0" indent="-342900">
              <a:lnSpc>
                <a:spcPct val="107000"/>
              </a:lnSpc>
              <a:spcAft>
                <a:spcPts val="800"/>
              </a:spcAft>
              <a:buFont typeface="+mj-lt"/>
              <a:buAutoNum type="arabicPeriod"/>
              <a:tabLst>
                <a:tab pos="457200" algn="l"/>
              </a:tabLst>
            </a:pPr>
            <a:r>
              <a:rPr lang="nl-NL" i="1" dirty="0">
                <a:latin typeface="Calibri" panose="020F0502020204030204" pitchFamily="34" charset="0"/>
                <a:ea typeface="Calibri" panose="020F0502020204030204" pitchFamily="34" charset="0"/>
                <a:cs typeface="Calibri" panose="020F0502020204030204" pitchFamily="34" charset="0"/>
              </a:rPr>
              <a:t>Taakgerichte</a:t>
            </a:r>
            <a:r>
              <a:rPr lang="nl-NL" dirty="0">
                <a:latin typeface="Calibri" panose="020F0502020204030204" pitchFamily="34" charset="0"/>
                <a:ea typeface="Calibri" panose="020F0502020204030204" pitchFamily="34" charset="0"/>
                <a:cs typeface="Calibri" panose="020F0502020204030204" pitchFamily="34" charset="0"/>
              </a:rPr>
              <a:t> interventies.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Deze zijn vooral van belang in </a:t>
            </a:r>
            <a:r>
              <a:rPr lang="nl-NL" b="1" dirty="0">
                <a:latin typeface="Calibri" panose="020F0502020204030204" pitchFamily="34" charset="0"/>
                <a:ea typeface="Calibri" panose="020F0502020204030204" pitchFamily="34" charset="0"/>
                <a:cs typeface="Calibri" panose="020F0502020204030204" pitchFamily="34" charset="0"/>
              </a:rPr>
              <a:t>de beginfase </a:t>
            </a:r>
            <a:r>
              <a:rPr lang="nl-NL" dirty="0">
                <a:latin typeface="Calibri" panose="020F0502020204030204" pitchFamily="34" charset="0"/>
                <a:ea typeface="Calibri" panose="020F0502020204030204" pitchFamily="34" charset="0"/>
                <a:cs typeface="Calibri" panose="020F0502020204030204" pitchFamily="34" charset="0"/>
              </a:rPr>
              <a:t>om helderheid te creëren over de gegeven informatie. </a:t>
            </a:r>
            <a:r>
              <a:rPr lang="nl-NL" b="1" dirty="0">
                <a:latin typeface="Calibri" panose="020F0502020204030204" pitchFamily="34" charset="0"/>
                <a:ea typeface="Calibri" panose="020F0502020204030204" pitchFamily="34" charset="0"/>
                <a:cs typeface="Calibri" panose="020F0502020204030204" pitchFamily="34" charset="0"/>
              </a:rPr>
              <a:t>Door de nadruk te leggen op de kernpunten en de verbanden, wordt een duidelijke structuur aangebracht. Alle deelnemers, zowel de dominante als de wat zwijgzamere types, kunnen zoveel mogelijk bij het groepsproces betrokken worden door het stimuleren van het naar voren brengen van ieders mening en het luisteren naar elkaar.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Het gevoel van erkenning en vrijheid zijn hierbij belangrijk. Discussies worden daarom in eerste instantie zoveel mogelijk vermeden. Hier is ruimte voor nadat de hoofdzaken nogmaals samengevat zijn en met de groep de balans wordt opgemaakt. Dit resulteert in besluit of conclusie.</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Afbeelding 6">
            <a:extLst>
              <a:ext uri="{FF2B5EF4-FFF2-40B4-BE49-F238E27FC236}">
                <a16:creationId xmlns:a16="http://schemas.microsoft.com/office/drawing/2014/main" id="{0EB410AB-14EF-48C4-B4DF-A0B7E7D1E65F}"/>
              </a:ext>
            </a:extLst>
          </p:cNvPr>
          <p:cNvPicPr>
            <a:picLocks noChangeAspect="1"/>
          </p:cNvPicPr>
          <p:nvPr/>
        </p:nvPicPr>
        <p:blipFill rotWithShape="1">
          <a:blip r:embed="rId2"/>
          <a:srcRect b="20896"/>
          <a:stretch/>
        </p:blipFill>
        <p:spPr>
          <a:xfrm>
            <a:off x="9089707" y="1822272"/>
            <a:ext cx="1571625" cy="2283003"/>
          </a:xfrm>
          <a:prstGeom prst="rect">
            <a:avLst/>
          </a:prstGeom>
        </p:spPr>
      </p:pic>
      <p:sp>
        <p:nvSpPr>
          <p:cNvPr id="10" name="Pijl: links/rechts 9">
            <a:extLst>
              <a:ext uri="{FF2B5EF4-FFF2-40B4-BE49-F238E27FC236}">
                <a16:creationId xmlns:a16="http://schemas.microsoft.com/office/drawing/2014/main" id="{0D5EF9CA-2C8A-432D-B3A1-F6DBB3827FE4}"/>
              </a:ext>
            </a:extLst>
          </p:cNvPr>
          <p:cNvSpPr/>
          <p:nvPr/>
        </p:nvSpPr>
        <p:spPr>
          <a:xfrm>
            <a:off x="7715567" y="1822272"/>
            <a:ext cx="1288732" cy="4381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664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F81CAAF-193C-4341-AA8B-D708DC38A902}"/>
              </a:ext>
            </a:extLst>
          </p:cNvPr>
          <p:cNvSpPr/>
          <p:nvPr/>
        </p:nvSpPr>
        <p:spPr>
          <a:xfrm>
            <a:off x="555308" y="698957"/>
            <a:ext cx="8202612" cy="5128776"/>
          </a:xfrm>
          <a:prstGeom prst="rect">
            <a:avLst/>
          </a:prstGeom>
          <a:solidFill>
            <a:schemeClr val="accent3">
              <a:lumMod val="20000"/>
              <a:lumOff val="80000"/>
            </a:schemeClr>
          </a:solidFill>
        </p:spPr>
        <p:txBody>
          <a:bodyPr wrap="square">
            <a:spAutoFit/>
          </a:bodyPr>
          <a:lstStyle/>
          <a:p>
            <a:pPr lvl="0">
              <a:lnSpc>
                <a:spcPct val="107000"/>
              </a:lnSpc>
              <a:spcAft>
                <a:spcPts val="800"/>
              </a:spcAft>
              <a:tabLst>
                <a:tab pos="457200" algn="l"/>
              </a:tabLst>
            </a:pPr>
            <a:r>
              <a:rPr lang="nl-NL" i="1" dirty="0">
                <a:latin typeface="Calibri" panose="020F0502020204030204" pitchFamily="34" charset="0"/>
                <a:ea typeface="Calibri" panose="020F0502020204030204" pitchFamily="34" charset="0"/>
                <a:cs typeface="Calibri" panose="020F0502020204030204" pitchFamily="34" charset="0"/>
              </a:rPr>
              <a:t>2. Groepsgerichte interventies.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Deze spelen een rol in tweede fase. Het gaat er nu vooral om wat er in de groep plaatsvindt en wat dit zegt over de relaties en de bijbehorende emoties tussen de groepsleden. De groepsleider heeft hierin een voorbeeldfunctie. Het is zijn taak om te laten zien dat dit op veel verschillende manieren kan worden ingevuld.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Elk groepslid zou zich vrij genoeg moeten voelen om zich te uiten, zonder dat een ander zich daardoor bedreigd voelt. De groepsbegeleider probeert de boodschap te verhelderen en te laten inzien dat het ook iets vertelt over het groepsproces. Op het moment dat de groepsleden erin slagen om meer rekening met elkaar te houden, kan dit een versterking van de groepsband betekenen.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Bij interventies door de groepsbegeleider op dit gebied valt te denken aan: het laten doorklinken van zijn eigen belevingen, door het geven van positieve feedback de groepsleden aanmoedigen meer van zichzelf te laten zien, de negatieve uitingen proberen af te zwakken door de inhoud te erkennen, maar de vorm af te keuren, het toetsen van zijn gevoelens aan die van de anderen en het helpen betekenis te geven aan de opgedane ervaringen.</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7AD1FDEE-84AD-4D22-85FD-84311567114D}"/>
              </a:ext>
            </a:extLst>
          </p:cNvPr>
          <p:cNvPicPr>
            <a:picLocks noChangeAspect="1"/>
          </p:cNvPicPr>
          <p:nvPr/>
        </p:nvPicPr>
        <p:blipFill rotWithShape="1">
          <a:blip r:embed="rId2"/>
          <a:srcRect b="20588"/>
          <a:stretch/>
        </p:blipFill>
        <p:spPr>
          <a:xfrm>
            <a:off x="9882187" y="698957"/>
            <a:ext cx="1571625" cy="2291893"/>
          </a:xfrm>
          <a:prstGeom prst="rect">
            <a:avLst/>
          </a:prstGeom>
        </p:spPr>
      </p:pic>
      <p:sp>
        <p:nvSpPr>
          <p:cNvPr id="4" name="Pijl: links/rechts 3">
            <a:extLst>
              <a:ext uri="{FF2B5EF4-FFF2-40B4-BE49-F238E27FC236}">
                <a16:creationId xmlns:a16="http://schemas.microsoft.com/office/drawing/2014/main" id="{72F088BE-F36C-43C7-BF87-C73DE2F03681}"/>
              </a:ext>
            </a:extLst>
          </p:cNvPr>
          <p:cNvSpPr/>
          <p:nvPr/>
        </p:nvSpPr>
        <p:spPr>
          <a:xfrm>
            <a:off x="8852535" y="1381124"/>
            <a:ext cx="935037" cy="2476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9268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61567A3-9F72-4A6E-A214-43A216E5B844}"/>
              </a:ext>
            </a:extLst>
          </p:cNvPr>
          <p:cNvSpPr/>
          <p:nvPr/>
        </p:nvSpPr>
        <p:spPr>
          <a:xfrm>
            <a:off x="935197" y="827606"/>
            <a:ext cx="7643811" cy="4536050"/>
          </a:xfrm>
          <a:prstGeom prst="rect">
            <a:avLst/>
          </a:prstGeom>
          <a:solidFill>
            <a:schemeClr val="accent3">
              <a:lumMod val="20000"/>
              <a:lumOff val="80000"/>
            </a:schemeClr>
          </a:solidFill>
        </p:spPr>
        <p:txBody>
          <a:bodyPr wrap="square">
            <a:spAutoFit/>
          </a:bodyPr>
          <a:lstStyle/>
          <a:p>
            <a:pPr lvl="0">
              <a:lnSpc>
                <a:spcPct val="107000"/>
              </a:lnSpc>
              <a:spcAft>
                <a:spcPts val="800"/>
              </a:spcAft>
              <a:tabLst>
                <a:tab pos="457200" algn="l"/>
              </a:tabLst>
            </a:pPr>
            <a:r>
              <a:rPr lang="nl-NL" i="1" dirty="0">
                <a:latin typeface="Calibri" panose="020F0502020204030204" pitchFamily="34" charset="0"/>
                <a:ea typeface="Calibri" panose="020F0502020204030204" pitchFamily="34" charset="0"/>
                <a:cs typeface="Calibri" panose="020F0502020204030204" pitchFamily="34" charset="0"/>
              </a:rPr>
              <a:t>3. Persoonsgerichte interventies</a:t>
            </a:r>
            <a:r>
              <a:rPr lang="nl-NL" dirty="0">
                <a:latin typeface="Calibri" panose="020F0502020204030204" pitchFamily="34" charset="0"/>
                <a:ea typeface="Calibri" panose="020F0502020204030204" pitchFamily="34" charset="0"/>
                <a:cs typeface="Calibri" panose="020F0502020204030204" pitchFamily="34" charset="0"/>
              </a:rPr>
              <a:t>.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Deze zijn vooral geschikt de derde fase. Het proberen te bereiken van wederzijdse afstemming is nu het voornaamste doel. De groepsleden ervaren een gedeelde verantwoordelijkheid voor de groepstaak; ze houden rekening met de anderen en nemen de verantwoording voor zichzelf als persoon.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De groepsbegeleider kan de volgende persoonsgerichte interventies gebruiken. Hij reageert op een persoonlijke manier in de communicatie en vraagt wat voor de deelnemer zelf van belang is; het laten visualiseren kan dit proces vergemakkelijken. </a:t>
            </a:r>
          </a:p>
          <a:p>
            <a:pPr lvl="0">
              <a:lnSpc>
                <a:spcPct val="107000"/>
              </a:lnSpc>
              <a:spcAft>
                <a:spcPts val="800"/>
              </a:spcAft>
              <a:tabLst>
                <a:tab pos="457200" algn="l"/>
              </a:tabLst>
            </a:pPr>
            <a:r>
              <a:rPr lang="nl-NL" dirty="0">
                <a:latin typeface="Calibri" panose="020F0502020204030204" pitchFamily="34" charset="0"/>
                <a:ea typeface="Calibri" panose="020F0502020204030204" pitchFamily="34" charset="0"/>
                <a:cs typeface="Calibri" panose="020F0502020204030204" pitchFamily="34" charset="0"/>
              </a:rPr>
              <a:t>Het creëren van een open sfeer door de informatie los te koppelen van allerlei verklaringen en projecties op anderen. Eigen belevingen die ontstaan als reactie op anderen, worden verwoord op een beeldende manier. Met behulp van integrerende opmerkingen wordt een groepslid geholpen om de betekenis te bepalen van de gevoelde confrontatie. </a:t>
            </a:r>
          </a:p>
        </p:txBody>
      </p:sp>
      <p:pic>
        <p:nvPicPr>
          <p:cNvPr id="7" name="Afbeelding 6">
            <a:extLst>
              <a:ext uri="{FF2B5EF4-FFF2-40B4-BE49-F238E27FC236}">
                <a16:creationId xmlns:a16="http://schemas.microsoft.com/office/drawing/2014/main" id="{91D51189-3F01-4537-80F8-2F2F0EA04198}"/>
              </a:ext>
            </a:extLst>
          </p:cNvPr>
          <p:cNvPicPr>
            <a:picLocks noChangeAspect="1"/>
          </p:cNvPicPr>
          <p:nvPr/>
        </p:nvPicPr>
        <p:blipFill rotWithShape="1">
          <a:blip r:embed="rId2"/>
          <a:srcRect b="20358"/>
          <a:stretch/>
        </p:blipFill>
        <p:spPr>
          <a:xfrm>
            <a:off x="9529123" y="827606"/>
            <a:ext cx="1572904" cy="2296594"/>
          </a:xfrm>
          <a:prstGeom prst="rect">
            <a:avLst/>
          </a:prstGeom>
        </p:spPr>
      </p:pic>
      <p:sp>
        <p:nvSpPr>
          <p:cNvPr id="9" name="Pijl: links/rechts 8">
            <a:extLst>
              <a:ext uri="{FF2B5EF4-FFF2-40B4-BE49-F238E27FC236}">
                <a16:creationId xmlns:a16="http://schemas.microsoft.com/office/drawing/2014/main" id="{1214C861-877F-489E-842C-4419EAE1F010}"/>
              </a:ext>
            </a:extLst>
          </p:cNvPr>
          <p:cNvSpPr/>
          <p:nvPr/>
        </p:nvSpPr>
        <p:spPr>
          <a:xfrm>
            <a:off x="8153717" y="2117547"/>
            <a:ext cx="1288732" cy="4381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532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0" name="Straight Connector 79">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86" name="Rectangle 85">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A5E6CEE9-61FC-48A6-A7E6-7BDB45DBF763}"/>
              </a:ext>
            </a:extLst>
          </p:cNvPr>
          <p:cNvSpPr>
            <a:spLocks noGrp="1"/>
          </p:cNvSpPr>
          <p:nvPr>
            <p:ph type="title"/>
          </p:nvPr>
        </p:nvSpPr>
        <p:spPr>
          <a:xfrm>
            <a:off x="5353249" y="1348844"/>
            <a:ext cx="5716338" cy="3042706"/>
          </a:xfrm>
        </p:spPr>
        <p:txBody>
          <a:bodyPr vert="horz" lIns="91440" tIns="45720" rIns="91440" bIns="45720" rtlCol="0" anchor="ctr">
            <a:normAutofit/>
          </a:bodyPr>
          <a:lstStyle/>
          <a:p>
            <a:pPr algn="ctr">
              <a:lnSpc>
                <a:spcPct val="83000"/>
              </a:lnSpc>
            </a:pPr>
            <a:r>
              <a:rPr lang="en-US" sz="6000" cap="all" spc="-100"/>
              <a:t>Programma van deze week </a:t>
            </a:r>
          </a:p>
        </p:txBody>
      </p:sp>
      <p:sp>
        <p:nvSpPr>
          <p:cNvPr id="88" name="Rectangle 87">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4098" name="Picture 2" descr="Afbeeldingsresultaat voor week 5">
            <a:extLst>
              <a:ext uri="{FF2B5EF4-FFF2-40B4-BE49-F238E27FC236}">
                <a16:creationId xmlns:a16="http://schemas.microsoft.com/office/drawing/2014/main" id="{BF36BC9A-F1DB-4184-B000-B1B896EEEE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53216" y="1225575"/>
            <a:ext cx="3727975" cy="4424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756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EF02655-7A19-4B5A-B895-3DB9BDF5F4DA}"/>
              </a:ext>
            </a:extLst>
          </p:cNvPr>
          <p:cNvSpPr txBox="1"/>
          <p:nvPr/>
        </p:nvSpPr>
        <p:spPr>
          <a:xfrm>
            <a:off x="771527" y="427851"/>
            <a:ext cx="10467975" cy="1200329"/>
          </a:xfrm>
          <a:prstGeom prst="rect">
            <a:avLst/>
          </a:prstGeom>
          <a:noFill/>
        </p:spPr>
        <p:txBody>
          <a:bodyPr wrap="square" rtlCol="0">
            <a:spAutoFit/>
          </a:bodyPr>
          <a:lstStyle/>
          <a:p>
            <a:r>
              <a:rPr lang="nl-NL" sz="2400" b="1" dirty="0">
                <a:solidFill>
                  <a:schemeClr val="accent1"/>
                </a:solidFill>
              </a:rPr>
              <a:t>Een aantal tips voor de groepsvorming tijdens de eerste bijeenkomst: </a:t>
            </a:r>
          </a:p>
          <a:p>
            <a:r>
              <a:rPr lang="nl-NL" sz="2400" b="1" dirty="0">
                <a:solidFill>
                  <a:schemeClr val="accent1"/>
                </a:solidFill>
              </a:rPr>
              <a:t>Fase 1;  </a:t>
            </a:r>
            <a:r>
              <a:rPr lang="nl-NL" sz="2400" b="1" dirty="0" err="1">
                <a:solidFill>
                  <a:schemeClr val="accent1"/>
                </a:solidFill>
              </a:rPr>
              <a:t>forming</a:t>
            </a:r>
            <a:endParaRPr lang="nl-NL" sz="2400" b="1" dirty="0">
              <a:solidFill>
                <a:schemeClr val="accent1"/>
              </a:solidFill>
            </a:endParaRPr>
          </a:p>
          <a:p>
            <a:endParaRPr lang="nl-NL" sz="2400" dirty="0"/>
          </a:p>
        </p:txBody>
      </p:sp>
      <p:sp>
        <p:nvSpPr>
          <p:cNvPr id="5" name="Rechthoek 4">
            <a:extLst>
              <a:ext uri="{FF2B5EF4-FFF2-40B4-BE49-F238E27FC236}">
                <a16:creationId xmlns:a16="http://schemas.microsoft.com/office/drawing/2014/main" id="{75EBE64C-C3C1-4C46-82B3-D1FCAE35C9CA}"/>
              </a:ext>
            </a:extLst>
          </p:cNvPr>
          <p:cNvSpPr/>
          <p:nvPr/>
        </p:nvSpPr>
        <p:spPr>
          <a:xfrm>
            <a:off x="771527" y="1555820"/>
            <a:ext cx="10648946" cy="3785652"/>
          </a:xfrm>
          <a:prstGeom prst="rect">
            <a:avLst/>
          </a:prstGeom>
        </p:spPr>
        <p:txBody>
          <a:bodyPr wrap="square">
            <a:spAutoFit/>
          </a:bodyPr>
          <a:lstStyle/>
          <a:p>
            <a:pPr marL="342900" lvl="0" indent="-342900">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Zorg dat mensen zich welkom voelen; handen schudden en welkom heten, iedereen even aanspreken, koffie aanbieden, alles staat klaar, gezellige ruimte creëren.  </a:t>
            </a:r>
          </a:p>
          <a:p>
            <a:pPr marL="342900" lvl="0" indent="-342900">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Realiseer je dat mensen elkaar niet kennen en zich focussen op jullie als groep of op de voorzitter van de bijeenkomst; je bent rolmodel, inspirator en jullie energie is essentieel. </a:t>
            </a:r>
          </a:p>
          <a:p>
            <a:pPr marL="342900" lvl="0" indent="-342900">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Neem de tijd voor de kennismaking; dat kan op allerlei manieren. </a:t>
            </a:r>
          </a:p>
          <a:p>
            <a:pPr marL="342900" lvl="0" indent="-342900">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Ben duidelijk: geef aan wat je wil bereiken en wat het doel is van de bijeenkomst</a:t>
            </a:r>
          </a:p>
          <a:p>
            <a:pPr marL="342900" lvl="0" indent="-342900">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Laat de deelnemers zelf aangeven wat zij willen bereiken of wat hun verwachtingen zijn; hun motivatie / beeld om mee te doen. </a:t>
            </a:r>
          </a:p>
          <a:p>
            <a:pPr marL="342900" lvl="0" indent="-342900">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Biedt informatie in behapbare stukken aan zodat mensen er over na kunnen denken.</a:t>
            </a:r>
          </a:p>
          <a:p>
            <a:pPr marL="342900" lvl="0" indent="-342900">
              <a:spcAft>
                <a:spcPts val="0"/>
              </a:spcAft>
              <a:buFont typeface="Symbol" panose="05050102010706020507" pitchFamily="18" charset="2"/>
              <a:buChar char=""/>
            </a:pPr>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groepsleden eigen verantwoordelijkheden en taken te geven die ze met elkaar uitvoeren.</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positieve acties van groepsleden te belonen en te stimuleren.</a:t>
            </a: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rPr>
              <a:t>zo min mogelijk aandacht te besteden aan negatief gedrag.</a:t>
            </a:r>
            <a:endParaRPr lang="nl-NL"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404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5BA133-782A-4749-AC01-B8797CB8CD3A}"/>
              </a:ext>
            </a:extLst>
          </p:cNvPr>
          <p:cNvSpPr>
            <a:spLocks noGrp="1"/>
          </p:cNvSpPr>
          <p:nvPr>
            <p:ph type="title"/>
          </p:nvPr>
        </p:nvSpPr>
        <p:spPr/>
        <p:txBody>
          <a:bodyPr>
            <a:normAutofit fontScale="90000"/>
          </a:bodyPr>
          <a:lstStyle/>
          <a:p>
            <a:r>
              <a:rPr lang="nl-NL" sz="3600" dirty="0"/>
              <a:t>Gebruik alle input voor goed programma voor de bijeenkomst en ga daar nu mee aan de slag:</a:t>
            </a:r>
          </a:p>
        </p:txBody>
      </p:sp>
      <p:sp>
        <p:nvSpPr>
          <p:cNvPr id="6" name="Tijdelijke aanduiding voor inhoud 5">
            <a:extLst>
              <a:ext uri="{FF2B5EF4-FFF2-40B4-BE49-F238E27FC236}">
                <a16:creationId xmlns:a16="http://schemas.microsoft.com/office/drawing/2014/main" id="{6D8260B6-45B1-4583-9FED-441E291088A2}"/>
              </a:ext>
            </a:extLst>
          </p:cNvPr>
          <p:cNvSpPr>
            <a:spLocks noGrp="1"/>
          </p:cNvSpPr>
          <p:nvPr>
            <p:ph sz="half" idx="2"/>
          </p:nvPr>
        </p:nvSpPr>
        <p:spPr>
          <a:solidFill>
            <a:schemeClr val="accent3">
              <a:lumMod val="20000"/>
              <a:lumOff val="80000"/>
            </a:schemeClr>
          </a:solidFill>
        </p:spPr>
        <p:txBody>
          <a:bodyPr/>
          <a:lstStyle/>
          <a:p>
            <a:pPr marL="0" indent="0">
              <a:buNone/>
            </a:pPr>
            <a:r>
              <a:rPr lang="nl-NL" dirty="0"/>
              <a:t>Morgen is er een mini class over werkvormen voor de bijeenkomst;</a:t>
            </a:r>
          </a:p>
          <a:p>
            <a:pPr marL="0" indent="0">
              <a:buNone/>
            </a:pPr>
            <a:r>
              <a:rPr lang="nl-NL" dirty="0"/>
              <a:t>- Doel</a:t>
            </a:r>
          </a:p>
          <a:p>
            <a:pPr marL="0" indent="0">
              <a:buNone/>
            </a:pPr>
            <a:r>
              <a:rPr lang="nl-NL" dirty="0"/>
              <a:t>- Doelgroep</a:t>
            </a:r>
          </a:p>
          <a:p>
            <a:pPr marL="0" indent="0">
              <a:buNone/>
            </a:pPr>
            <a:r>
              <a:rPr lang="nl-NL" dirty="0"/>
              <a:t>- Beschikbarre tijd</a:t>
            </a:r>
          </a:p>
          <a:p>
            <a:pPr marL="0" indent="0">
              <a:buNone/>
            </a:pPr>
            <a:r>
              <a:rPr lang="nl-NL" dirty="0"/>
              <a:t>- Randvoorwaarden </a:t>
            </a:r>
          </a:p>
          <a:p>
            <a:pPr marL="0" indent="0">
              <a:buNone/>
            </a:pPr>
            <a:r>
              <a:rPr lang="nl-NL" dirty="0"/>
              <a:t>&gt; Passende werkvormen in het programma. </a:t>
            </a:r>
          </a:p>
        </p:txBody>
      </p:sp>
      <p:sp>
        <p:nvSpPr>
          <p:cNvPr id="8" name="Tijdelijke aanduiding voor inhoud 7">
            <a:extLst>
              <a:ext uri="{FF2B5EF4-FFF2-40B4-BE49-F238E27FC236}">
                <a16:creationId xmlns:a16="http://schemas.microsoft.com/office/drawing/2014/main" id="{9675636B-54BF-4F3B-997F-D7DB95F60C40}"/>
              </a:ext>
            </a:extLst>
          </p:cNvPr>
          <p:cNvSpPr>
            <a:spLocks noGrp="1"/>
          </p:cNvSpPr>
          <p:nvPr>
            <p:ph sz="half" idx="1"/>
          </p:nvPr>
        </p:nvSpPr>
        <p:spPr>
          <a:xfrm>
            <a:off x="1066800" y="2103120"/>
            <a:ext cx="4754880" cy="2392680"/>
          </a:xfrm>
          <a:solidFill>
            <a:schemeClr val="accent3">
              <a:lumMod val="20000"/>
              <a:lumOff val="80000"/>
            </a:schemeClr>
          </a:solidFill>
        </p:spPr>
        <p:txBody>
          <a:bodyPr/>
          <a:lstStyle/>
          <a:p>
            <a:pPr marL="0" indent="0">
              <a:buNone/>
            </a:pPr>
            <a:r>
              <a:rPr lang="nl-NL" dirty="0"/>
              <a:t>Verwerk deze informatie in De Bijeenkomst. Bijvoorbeeld in </a:t>
            </a:r>
          </a:p>
          <a:p>
            <a:pPr>
              <a:buFontTx/>
              <a:buChar char="-"/>
            </a:pPr>
            <a:r>
              <a:rPr lang="nl-NL" dirty="0"/>
              <a:t>het programma </a:t>
            </a:r>
          </a:p>
          <a:p>
            <a:pPr>
              <a:buFontTx/>
              <a:buChar char="-"/>
            </a:pPr>
            <a:r>
              <a:rPr lang="nl-NL" dirty="0"/>
              <a:t>de randvoorwaarden </a:t>
            </a:r>
          </a:p>
          <a:p>
            <a:pPr>
              <a:buFontTx/>
              <a:buChar char="-"/>
            </a:pPr>
            <a:r>
              <a:rPr lang="nl-NL" dirty="0"/>
              <a:t>de communicatie hierover</a:t>
            </a:r>
          </a:p>
          <a:p>
            <a:pPr>
              <a:buFontTx/>
              <a:buChar char="-"/>
            </a:pPr>
            <a:r>
              <a:rPr lang="nl-NL" dirty="0"/>
              <a:t>jullie taakverdeling </a:t>
            </a:r>
          </a:p>
          <a:p>
            <a:pPr>
              <a:buFontTx/>
              <a:buChar char="-"/>
            </a:pPr>
            <a:endParaRPr lang="nl-NL" dirty="0"/>
          </a:p>
        </p:txBody>
      </p:sp>
      <p:sp>
        <p:nvSpPr>
          <p:cNvPr id="9" name="Tijdelijke aanduiding voor inhoud 7">
            <a:extLst>
              <a:ext uri="{FF2B5EF4-FFF2-40B4-BE49-F238E27FC236}">
                <a16:creationId xmlns:a16="http://schemas.microsoft.com/office/drawing/2014/main" id="{8F4909A1-CC4F-4A23-A6EF-31CCC220A0AD}"/>
              </a:ext>
            </a:extLst>
          </p:cNvPr>
          <p:cNvSpPr txBox="1">
            <a:spLocks/>
          </p:cNvSpPr>
          <p:nvPr/>
        </p:nvSpPr>
        <p:spPr>
          <a:xfrm>
            <a:off x="1066800" y="4735830"/>
            <a:ext cx="4754880" cy="1116330"/>
          </a:xfrm>
          <a:prstGeom prst="rect">
            <a:avLst/>
          </a:prstGeom>
          <a:solidFill>
            <a:schemeClr val="accent3">
              <a:lumMod val="20000"/>
              <a:lumOff val="80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nl-NL" dirty="0"/>
              <a:t>Verwerk deze informatie in jullie plan voor de lange termijn voor jullie community.</a:t>
            </a:r>
          </a:p>
        </p:txBody>
      </p:sp>
    </p:spTree>
    <p:extLst>
      <p:ext uri="{BB962C8B-B14F-4D97-AF65-F5344CB8AC3E}">
        <p14:creationId xmlns:p14="http://schemas.microsoft.com/office/powerpoint/2010/main" val="35516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uiExpand="1" build="p"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45" name="Rectangle 7">
            <a:extLst>
              <a:ext uri="{FF2B5EF4-FFF2-40B4-BE49-F238E27FC236}">
                <a16:creationId xmlns:a16="http://schemas.microsoft.com/office/drawing/2014/main" id="{1B5D6631-F74B-410E-B60D-7C97D6D77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9">
            <a:extLst>
              <a:ext uri="{FF2B5EF4-FFF2-40B4-BE49-F238E27FC236}">
                <a16:creationId xmlns:a16="http://schemas.microsoft.com/office/drawing/2014/main" id="{6F300CB1-0412-47A2-BA30-07135C98E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7" name="Rectangle 11">
            <a:extLst>
              <a:ext uri="{FF2B5EF4-FFF2-40B4-BE49-F238E27FC236}">
                <a16:creationId xmlns:a16="http://schemas.microsoft.com/office/drawing/2014/main" id="{C1AC820A-F7A7-46F3-933A-2CCC7201D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8" name="Rectangle 13">
            <a:extLst>
              <a:ext uri="{FF2B5EF4-FFF2-40B4-BE49-F238E27FC236}">
                <a16:creationId xmlns:a16="http://schemas.microsoft.com/office/drawing/2014/main" id="{8DAFCA3D-277C-4C06-BC17-5108F3A70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9" name="Group 15">
            <a:extLst>
              <a:ext uri="{FF2B5EF4-FFF2-40B4-BE49-F238E27FC236}">
                <a16:creationId xmlns:a16="http://schemas.microsoft.com/office/drawing/2014/main" id="{5457DF47-900A-447E-9B61-2B94B7495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7" name="Straight Connector 16">
              <a:extLst>
                <a:ext uri="{FF2B5EF4-FFF2-40B4-BE49-F238E27FC236}">
                  <a16:creationId xmlns:a16="http://schemas.microsoft.com/office/drawing/2014/main" id="{84772325-EEFF-4BA8-841C-29A78A2E4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D3094C5-7785-41DD-B095-217D26651E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3CF66E-289D-4AB8-85D9-C0B9AE18B6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3" name="Afbeelding 2" descr="Afbeelding met zwart, speler, spel&#10;&#10;Automatisch gegenereerde beschrijving">
            <a:extLst>
              <a:ext uri="{FF2B5EF4-FFF2-40B4-BE49-F238E27FC236}">
                <a16:creationId xmlns:a16="http://schemas.microsoft.com/office/drawing/2014/main" id="{E703390D-8F89-43D8-B19E-EE5682866886}"/>
              </a:ext>
            </a:extLst>
          </p:cNvPr>
          <p:cNvPicPr>
            <a:picLocks noChangeAspect="1"/>
          </p:cNvPicPr>
          <p:nvPr/>
        </p:nvPicPr>
        <p:blipFill rotWithShape="1">
          <a:blip r:embed="rId3">
            <a:alphaModFix amt="85000"/>
          </a:blip>
          <a:srcRect l="1387" r="8390" b="-1"/>
          <a:stretch/>
        </p:blipFill>
        <p:spPr>
          <a:xfrm>
            <a:off x="1" y="10"/>
            <a:ext cx="12191999" cy="6857989"/>
          </a:xfrm>
          <a:prstGeom prst="rect">
            <a:avLst/>
          </a:prstGeom>
        </p:spPr>
      </p:pic>
      <p:sp>
        <p:nvSpPr>
          <p:cNvPr id="50" name="Rectangle 20">
            <a:extLst>
              <a:ext uri="{FF2B5EF4-FFF2-40B4-BE49-F238E27FC236}">
                <a16:creationId xmlns:a16="http://schemas.microsoft.com/office/drawing/2014/main" id="{8A3844E6-D96A-41C1-870D-EE39760D7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alpha val="94000"/>
            </a:schemeClr>
          </a:solidFill>
          <a:ln w="6350" cap="flat" cmpd="sng" algn="ctr">
            <a:noFill/>
            <a:prstDash val="solid"/>
          </a:ln>
          <a:effectLst>
            <a:softEdge rad="0"/>
          </a:effectLst>
        </p:spPr>
      </p:sp>
      <p:sp>
        <p:nvSpPr>
          <p:cNvPr id="51" name="Rectangle 22">
            <a:extLst>
              <a:ext uri="{FF2B5EF4-FFF2-40B4-BE49-F238E27FC236}">
                <a16:creationId xmlns:a16="http://schemas.microsoft.com/office/drawing/2014/main" id="{F2A92315-CB5C-4EB8-992E-4AA0C5DBC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F6B69EC0-3078-4B11-BCE3-CABDE4A377DD}"/>
              </a:ext>
            </a:extLst>
          </p:cNvPr>
          <p:cNvSpPr>
            <a:spLocks noGrp="1"/>
          </p:cNvSpPr>
          <p:nvPr>
            <p:ph type="title"/>
          </p:nvPr>
        </p:nvSpPr>
        <p:spPr>
          <a:xfrm>
            <a:off x="1561708" y="2091263"/>
            <a:ext cx="9068586" cy="2590800"/>
          </a:xfrm>
        </p:spPr>
        <p:txBody>
          <a:bodyPr vert="horz" lIns="91440" tIns="45720" rIns="91440" bIns="45720" rtlCol="0" anchor="ctr">
            <a:normAutofit/>
          </a:bodyPr>
          <a:lstStyle/>
          <a:p>
            <a:pPr algn="ctr">
              <a:lnSpc>
                <a:spcPct val="83000"/>
              </a:lnSpc>
            </a:pPr>
            <a:r>
              <a:rPr lang="en-US" sz="6100" cap="all" spc="-100"/>
              <a:t>Na de lunch een rondje troubel shooting.</a:t>
            </a:r>
          </a:p>
        </p:txBody>
      </p:sp>
      <p:sp>
        <p:nvSpPr>
          <p:cNvPr id="52" name="Rectangle 24">
            <a:extLst>
              <a:ext uri="{FF2B5EF4-FFF2-40B4-BE49-F238E27FC236}">
                <a16:creationId xmlns:a16="http://schemas.microsoft.com/office/drawing/2014/main" id="{79FECA57-A5E2-44A8-96B6-A95724F80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BD4DE04D-ED96-4A1A-AA20-E4BBEECBFC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D8CE3E-8596-4FB7-A9A6-0B18C146B9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78D154-D736-4782-853A-1EC344B8E8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0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9F892F0-826C-4C24-AC7D-65370C0DB79C}"/>
              </a:ext>
            </a:extLst>
          </p:cNvPr>
          <p:cNvGraphicFramePr>
            <a:graphicFrameLocks noChangeAspect="1"/>
          </p:cNvGraphicFramePr>
          <p:nvPr>
            <p:extLst>
              <p:ext uri="{D42A27DB-BD31-4B8C-83A1-F6EECF244321}">
                <p14:modId xmlns:p14="http://schemas.microsoft.com/office/powerpoint/2010/main" val="712197278"/>
              </p:ext>
            </p:extLst>
          </p:nvPr>
        </p:nvGraphicFramePr>
        <p:xfrm>
          <a:off x="3848101" y="215947"/>
          <a:ext cx="3944938" cy="6369003"/>
        </p:xfrm>
        <a:graphic>
          <a:graphicData uri="http://schemas.openxmlformats.org/presentationml/2006/ole">
            <mc:AlternateContent xmlns:mc="http://schemas.openxmlformats.org/markup-compatibility/2006">
              <mc:Choice xmlns:v="urn:schemas-microsoft-com:vml" Requires="v">
                <p:oleObj spid="_x0000_s1026" name="Worksheet" r:id="rId3" imgW="5683220" imgH="9175588" progId="Excel.Sheet.12">
                  <p:embed/>
                </p:oleObj>
              </mc:Choice>
              <mc:Fallback>
                <p:oleObj name="Worksheet" r:id="rId3" imgW="5683220" imgH="9175588" progId="Excel.Sheet.12">
                  <p:embed/>
                  <p:pic>
                    <p:nvPicPr>
                      <p:cNvPr id="4" name="Object 3">
                        <a:extLst>
                          <a:ext uri="{FF2B5EF4-FFF2-40B4-BE49-F238E27FC236}">
                            <a16:creationId xmlns:a16="http://schemas.microsoft.com/office/drawing/2014/main" id="{09F892F0-826C-4C24-AC7D-65370C0DB79C}"/>
                          </a:ext>
                        </a:extLst>
                      </p:cNvPr>
                      <p:cNvPicPr/>
                      <p:nvPr/>
                    </p:nvPicPr>
                    <p:blipFill>
                      <a:blip r:embed="rId4"/>
                      <a:stretch>
                        <a:fillRect/>
                      </a:stretch>
                    </p:blipFill>
                    <p:spPr>
                      <a:xfrm>
                        <a:off x="3848101" y="215947"/>
                        <a:ext cx="3944938" cy="6369003"/>
                      </a:xfrm>
                      <a:prstGeom prst="rect">
                        <a:avLst/>
                      </a:prstGeom>
                    </p:spPr>
                  </p:pic>
                </p:oleObj>
              </mc:Fallback>
            </mc:AlternateContent>
          </a:graphicData>
        </a:graphic>
      </p:graphicFrame>
      <p:graphicFrame>
        <p:nvGraphicFramePr>
          <p:cNvPr id="2" name="Tabel 1">
            <a:extLst>
              <a:ext uri="{FF2B5EF4-FFF2-40B4-BE49-F238E27FC236}">
                <a16:creationId xmlns:a16="http://schemas.microsoft.com/office/drawing/2014/main" id="{AFC76956-9464-4F64-B4D4-AB6B204A855D}"/>
              </a:ext>
            </a:extLst>
          </p:cNvPr>
          <p:cNvGraphicFramePr>
            <a:graphicFrameLocks noGrp="1"/>
          </p:cNvGraphicFramePr>
          <p:nvPr>
            <p:extLst>
              <p:ext uri="{D42A27DB-BD31-4B8C-83A1-F6EECF244321}">
                <p14:modId xmlns:p14="http://schemas.microsoft.com/office/powerpoint/2010/main" val="2593706419"/>
              </p:ext>
            </p:extLst>
          </p:nvPr>
        </p:nvGraphicFramePr>
        <p:xfrm>
          <a:off x="8845550" y="1981040"/>
          <a:ext cx="2818130" cy="1300639"/>
        </p:xfrm>
        <a:graphic>
          <a:graphicData uri="http://schemas.openxmlformats.org/drawingml/2006/table">
            <a:tbl>
              <a:tblPr/>
              <a:tblGrid>
                <a:gridCol w="2818130">
                  <a:extLst>
                    <a:ext uri="{9D8B030D-6E8A-4147-A177-3AD203B41FA5}">
                      <a16:colId xmlns:a16="http://schemas.microsoft.com/office/drawing/2014/main" val="2467429840"/>
                    </a:ext>
                  </a:extLst>
                </a:gridCol>
              </a:tblGrid>
              <a:tr h="1300639">
                <a:tc>
                  <a:txBody>
                    <a:bodyPr/>
                    <a:lstStyle/>
                    <a:p>
                      <a:pPr algn="l" fontAlgn="b"/>
                      <a:endParaRPr lang="nl-NL" sz="1000" b="0" i="0" u="none" strike="noStrike" dirty="0">
                        <a:solidFill>
                          <a:srgbClr val="000000"/>
                        </a:solidFill>
                        <a:effectLst/>
                        <a:latin typeface="Arial" panose="020B0604020202020204" pitchFamily="34" charset="0"/>
                      </a:endParaRPr>
                    </a:p>
                  </a:txBody>
                  <a:tcPr marL="6350" marR="6350" marT="6350" anchor="b">
                    <a:lnL>
                      <a:noFill/>
                    </a:lnL>
                    <a:lnR>
                      <a:noFill/>
                    </a:lnR>
                    <a:lnT>
                      <a:noFill/>
                    </a:lnT>
                    <a:lnB>
                      <a:noFill/>
                    </a:lnB>
                  </a:tcPr>
                </a:tc>
                <a:extLst>
                  <a:ext uri="{0D108BD9-81ED-4DB2-BD59-A6C34878D82A}">
                    <a16:rowId xmlns:a16="http://schemas.microsoft.com/office/drawing/2014/main" val="1616246287"/>
                  </a:ext>
                </a:extLst>
              </a:tr>
            </a:tbl>
          </a:graphicData>
        </a:graphic>
      </p:graphicFrame>
      <p:sp>
        <p:nvSpPr>
          <p:cNvPr id="3" name="Tekstballon: ovaal 2">
            <a:extLst>
              <a:ext uri="{FF2B5EF4-FFF2-40B4-BE49-F238E27FC236}">
                <a16:creationId xmlns:a16="http://schemas.microsoft.com/office/drawing/2014/main" id="{FF77EE1F-B2D0-4EA2-A924-54F720ED16E5}"/>
              </a:ext>
            </a:extLst>
          </p:cNvPr>
          <p:cNvSpPr/>
          <p:nvPr/>
        </p:nvSpPr>
        <p:spPr>
          <a:xfrm>
            <a:off x="8369300" y="400050"/>
            <a:ext cx="3022600" cy="1580990"/>
          </a:xfrm>
          <a:prstGeom prst="wedgeEllipseCallout">
            <a:avLst>
              <a:gd name="adj1" fmla="val -66712"/>
              <a:gd name="adj2" fmla="val -151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
            <a:r>
              <a:rPr lang="nl-NL" dirty="0">
                <a:solidFill>
                  <a:srgbClr val="000000"/>
                </a:solidFill>
                <a:latin typeface="Arial" panose="020B0604020202020204" pitchFamily="34" charset="0"/>
              </a:rPr>
              <a:t>OOK VANDAAG:</a:t>
            </a:r>
          </a:p>
          <a:p>
            <a:pPr algn="ctr" fontAlgn="b"/>
            <a:r>
              <a:rPr lang="nl-NL" dirty="0">
                <a:solidFill>
                  <a:srgbClr val="000000"/>
                </a:solidFill>
                <a:latin typeface="Arial" panose="020B0604020202020204" pitchFamily="34" charset="0"/>
              </a:rPr>
              <a:t>vanaf 11.30 spreekuur buitenland stage bij Yoni </a:t>
            </a:r>
          </a:p>
        </p:txBody>
      </p:sp>
      <p:sp>
        <p:nvSpPr>
          <p:cNvPr id="5" name="Pijl: rechts 4">
            <a:extLst>
              <a:ext uri="{FF2B5EF4-FFF2-40B4-BE49-F238E27FC236}">
                <a16:creationId xmlns:a16="http://schemas.microsoft.com/office/drawing/2014/main" id="{6CFDDBDE-66F7-4071-AD5A-FC44F0C3252E}"/>
              </a:ext>
            </a:extLst>
          </p:cNvPr>
          <p:cNvSpPr/>
          <p:nvPr/>
        </p:nvSpPr>
        <p:spPr>
          <a:xfrm>
            <a:off x="714375" y="1774190"/>
            <a:ext cx="2686050" cy="1104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Rooster onder voorbehoud!</a:t>
            </a:r>
          </a:p>
        </p:txBody>
      </p:sp>
    </p:spTree>
    <p:extLst>
      <p:ext uri="{BB962C8B-B14F-4D97-AF65-F5344CB8AC3E}">
        <p14:creationId xmlns:p14="http://schemas.microsoft.com/office/powerpoint/2010/main" val="327012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0E577-4313-4D4B-AD4E-E3DF14631976}"/>
              </a:ext>
            </a:extLst>
          </p:cNvPr>
          <p:cNvSpPr>
            <a:spLocks noGrp="1"/>
          </p:cNvSpPr>
          <p:nvPr>
            <p:ph type="ctrTitle"/>
          </p:nvPr>
        </p:nvSpPr>
        <p:spPr/>
        <p:txBody>
          <a:bodyPr/>
          <a:lstStyle/>
          <a:p>
            <a:r>
              <a:rPr lang="nl-NL" dirty="0" err="1"/>
              <a:t>NIeuw</a:t>
            </a:r>
            <a:r>
              <a:rPr lang="nl-NL" dirty="0"/>
              <a:t>: </a:t>
            </a:r>
            <a:br>
              <a:rPr lang="nl-NL" dirty="0"/>
            </a:br>
            <a:r>
              <a:rPr lang="nl-NL" dirty="0"/>
              <a:t>Mini classes</a:t>
            </a:r>
          </a:p>
        </p:txBody>
      </p:sp>
      <p:sp>
        <p:nvSpPr>
          <p:cNvPr id="3" name="Ondertitel 2">
            <a:extLst>
              <a:ext uri="{FF2B5EF4-FFF2-40B4-BE49-F238E27FC236}">
                <a16:creationId xmlns:a16="http://schemas.microsoft.com/office/drawing/2014/main" id="{3D6E7996-8EB7-45E6-8A5F-C5AF384B03B5}"/>
              </a:ext>
            </a:extLst>
          </p:cNvPr>
          <p:cNvSpPr>
            <a:spLocks noGrp="1"/>
          </p:cNvSpPr>
          <p:nvPr>
            <p:ph type="subTitle" idx="1"/>
          </p:nvPr>
        </p:nvSpPr>
        <p:spPr/>
        <p:txBody>
          <a:bodyPr>
            <a:normAutofit fontScale="92500" lnSpcReduction="20000"/>
          </a:bodyPr>
          <a:lstStyle/>
          <a:p>
            <a:r>
              <a:rPr lang="nl-NL" dirty="0"/>
              <a:t>Oftewel korte workshops met extra informatie over onderwerp</a:t>
            </a:r>
          </a:p>
          <a:p>
            <a:r>
              <a:rPr lang="nl-NL" dirty="0"/>
              <a:t>Optioneel bijwonen! </a:t>
            </a:r>
          </a:p>
        </p:txBody>
      </p:sp>
    </p:spTree>
    <p:extLst>
      <p:ext uri="{BB962C8B-B14F-4D97-AF65-F5344CB8AC3E}">
        <p14:creationId xmlns:p14="http://schemas.microsoft.com/office/powerpoint/2010/main" val="336745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3" name="Rectangle 42">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5" name="Rectangle 44">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7" name="Group 46">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48" name="Straight Connector 47">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53">
            <a:extLst>
              <a:ext uri="{FF2B5EF4-FFF2-40B4-BE49-F238E27FC236}">
                <a16:creationId xmlns:a16="http://schemas.microsoft.com/office/drawing/2014/main" id="{4B934719-2D81-443B-8FB8-9CA4FFF2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ln w="6350" cap="flat" cmpd="sng" algn="ctr">
            <a:noFill/>
            <a:prstDash val="solid"/>
            <a:miter lim="800000"/>
          </a:ln>
          <a:effectLst>
            <a:softEdge rad="0"/>
          </a:effectLst>
        </p:spPr>
      </p:sp>
      <p:sp>
        <p:nvSpPr>
          <p:cNvPr id="2" name="Titel 1">
            <a:extLst>
              <a:ext uri="{FF2B5EF4-FFF2-40B4-BE49-F238E27FC236}">
                <a16:creationId xmlns:a16="http://schemas.microsoft.com/office/drawing/2014/main" id="{90416482-0670-487B-B5C4-F81E321DAA2C}"/>
              </a:ext>
            </a:extLst>
          </p:cNvPr>
          <p:cNvSpPr>
            <a:spLocks noGrp="1"/>
          </p:cNvSpPr>
          <p:nvPr>
            <p:ph type="title"/>
          </p:nvPr>
        </p:nvSpPr>
        <p:spPr>
          <a:xfrm>
            <a:off x="356157" y="743852"/>
            <a:ext cx="6699963" cy="4633289"/>
          </a:xfrm>
        </p:spPr>
        <p:txBody>
          <a:bodyPr vert="horz" lIns="91440" tIns="45720" rIns="91440" bIns="45720" rtlCol="0" anchor="ctr">
            <a:normAutofit/>
          </a:bodyPr>
          <a:lstStyle/>
          <a:p>
            <a:pPr algn="r">
              <a:lnSpc>
                <a:spcPct val="83000"/>
              </a:lnSpc>
            </a:pPr>
            <a:r>
              <a:rPr lang="en-US" sz="6600" cap="all" spc="-100" dirty="0">
                <a:solidFill>
                  <a:schemeClr val="tx1"/>
                </a:solidFill>
              </a:rPr>
              <a:t>IBS-lessen </a:t>
            </a:r>
            <a:r>
              <a:rPr lang="en-US" sz="6600" cap="all" spc="-100" dirty="0" err="1">
                <a:solidFill>
                  <a:schemeClr val="tx1"/>
                </a:solidFill>
              </a:rPr>
              <a:t>Vandaag</a:t>
            </a:r>
            <a:r>
              <a:rPr lang="en-US" sz="6600" cap="all" spc="-100" dirty="0">
                <a:solidFill>
                  <a:schemeClr val="tx1"/>
                </a:solidFill>
              </a:rPr>
              <a:t>!</a:t>
            </a:r>
          </a:p>
        </p:txBody>
      </p:sp>
      <p:cxnSp>
        <p:nvCxnSpPr>
          <p:cNvPr id="56" name="Straight Connector 55">
            <a:extLst>
              <a:ext uri="{FF2B5EF4-FFF2-40B4-BE49-F238E27FC236}">
                <a16:creationId xmlns:a16="http://schemas.microsoft.com/office/drawing/2014/main" id="{B29CC623-FD26-47FD-9E70-44325D453E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D13C0F03-1A98-46B7-81BA-D667FD94EECF}"/>
              </a:ext>
            </a:extLst>
          </p:cNvPr>
          <p:cNvSpPr txBox="1"/>
          <p:nvPr/>
        </p:nvSpPr>
        <p:spPr>
          <a:xfrm>
            <a:off x="8516452" y="1267730"/>
            <a:ext cx="2723913" cy="3970318"/>
          </a:xfrm>
          <a:prstGeom prst="rect">
            <a:avLst/>
          </a:prstGeom>
          <a:noFill/>
        </p:spPr>
        <p:txBody>
          <a:bodyPr wrap="square" rtlCol="0">
            <a:spAutoFit/>
          </a:bodyPr>
          <a:lstStyle/>
          <a:p>
            <a:r>
              <a:rPr lang="nl-NL" dirty="0"/>
              <a:t>Rollen in de groep / community en hoe je daar mee om kan gaan.  </a:t>
            </a:r>
          </a:p>
          <a:p>
            <a:endParaRPr lang="nl-NL" dirty="0"/>
          </a:p>
          <a:p>
            <a:r>
              <a:rPr lang="nl-NL" dirty="0"/>
              <a:t>Daarna zelfstandig werken </a:t>
            </a:r>
          </a:p>
          <a:p>
            <a:endParaRPr lang="nl-NL" dirty="0"/>
          </a:p>
          <a:p>
            <a:r>
              <a:rPr lang="nl-NL" dirty="0"/>
              <a:t>12.45: </a:t>
            </a:r>
            <a:r>
              <a:rPr lang="nl-NL" dirty="0" err="1"/>
              <a:t>Trouble</a:t>
            </a:r>
            <a:r>
              <a:rPr lang="nl-NL" dirty="0"/>
              <a:t> </a:t>
            </a:r>
            <a:r>
              <a:rPr lang="nl-NL" dirty="0" err="1"/>
              <a:t>shooting</a:t>
            </a:r>
            <a:r>
              <a:rPr lang="nl-NL" dirty="0"/>
              <a:t>, verzamelen op de trap.  </a:t>
            </a:r>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p:txBody>
      </p:sp>
      <p:sp>
        <p:nvSpPr>
          <p:cNvPr id="4" name="Tekstballon: ovaal 3">
            <a:extLst>
              <a:ext uri="{FF2B5EF4-FFF2-40B4-BE49-F238E27FC236}">
                <a16:creationId xmlns:a16="http://schemas.microsoft.com/office/drawing/2014/main" id="{C4703674-4756-4F97-AB90-7354E54732B1}"/>
              </a:ext>
            </a:extLst>
          </p:cNvPr>
          <p:cNvSpPr/>
          <p:nvPr/>
        </p:nvSpPr>
        <p:spPr>
          <a:xfrm>
            <a:off x="4267206" y="4083276"/>
            <a:ext cx="3043904" cy="1796911"/>
          </a:xfrm>
          <a:prstGeom prst="wedgeEllipseCallout">
            <a:avLst>
              <a:gd name="adj1" fmla="val 90010"/>
              <a:gd name="adj2" fmla="val -8592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Vandaag deadline </a:t>
            </a:r>
            <a:r>
              <a:rPr lang="nl-NL" sz="2400" dirty="0" err="1"/>
              <a:t>Wix</a:t>
            </a:r>
            <a:r>
              <a:rPr lang="nl-NL" sz="2400" dirty="0"/>
              <a:t> portfolio</a:t>
            </a:r>
          </a:p>
        </p:txBody>
      </p:sp>
    </p:spTree>
    <p:extLst>
      <p:ext uri="{BB962C8B-B14F-4D97-AF65-F5344CB8AC3E}">
        <p14:creationId xmlns:p14="http://schemas.microsoft.com/office/powerpoint/2010/main" val="98994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10744-BF97-4F4F-8AB5-8F8F8AD135E1}"/>
              </a:ext>
            </a:extLst>
          </p:cNvPr>
          <p:cNvSpPr>
            <a:spLocks noGrp="1"/>
          </p:cNvSpPr>
          <p:nvPr>
            <p:ph type="title"/>
          </p:nvPr>
        </p:nvSpPr>
        <p:spPr>
          <a:xfrm>
            <a:off x="9296400" y="603503"/>
            <a:ext cx="2432304" cy="3273171"/>
          </a:xfrm>
        </p:spPr>
        <p:txBody>
          <a:bodyPr/>
          <a:lstStyle/>
          <a:p>
            <a:r>
              <a:rPr lang="nl-NL" dirty="0"/>
              <a:t>Rollen in de groep / community en hoe je daar mee om kan gaan.  </a:t>
            </a:r>
          </a:p>
        </p:txBody>
      </p:sp>
      <p:pic>
        <p:nvPicPr>
          <p:cNvPr id="3" name="Tijdelijke aanduiding voor afbeelding 2">
            <a:extLst>
              <a:ext uri="{FF2B5EF4-FFF2-40B4-BE49-F238E27FC236}">
                <a16:creationId xmlns:a16="http://schemas.microsoft.com/office/drawing/2014/main" id="{E08037E0-666E-4FD3-B0FD-E2F8E2CFCB0B}"/>
              </a:ext>
            </a:extLst>
          </p:cNvPr>
          <p:cNvPicPr>
            <a:picLocks noGrp="1" noChangeAspect="1"/>
          </p:cNvPicPr>
          <p:nvPr>
            <p:ph type="pic" idx="1"/>
          </p:nvPr>
        </p:nvPicPr>
        <p:blipFill>
          <a:blip r:embed="rId2"/>
          <a:srcRect l="4985" r="4985"/>
          <a:stretch>
            <a:fillRect/>
          </a:stretch>
        </p:blipFill>
        <p:spPr>
          <a:prstGeom prst="rect">
            <a:avLst/>
          </a:prstGeom>
        </p:spPr>
      </p:pic>
    </p:spTree>
    <p:extLst>
      <p:ext uri="{BB962C8B-B14F-4D97-AF65-F5344CB8AC3E}">
        <p14:creationId xmlns:p14="http://schemas.microsoft.com/office/powerpoint/2010/main" val="268003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fbeeldingsresultaat voor leidersch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5208" y="2268942"/>
            <a:ext cx="7392494" cy="308636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inhoud 2"/>
          <p:cNvSpPr>
            <a:spLocks noGrp="1"/>
          </p:cNvSpPr>
          <p:nvPr>
            <p:ph idx="1"/>
          </p:nvPr>
        </p:nvSpPr>
        <p:spPr>
          <a:xfrm>
            <a:off x="624393" y="2268942"/>
            <a:ext cx="2888439" cy="3869634"/>
          </a:xfrm>
        </p:spPr>
        <p:txBody>
          <a:bodyPr>
            <a:normAutofit/>
          </a:bodyPr>
          <a:lstStyle/>
          <a:p>
            <a:pPr marL="0" indent="0">
              <a:buNone/>
            </a:pPr>
            <a:r>
              <a:rPr lang="nl-NL" sz="2400" dirty="0">
                <a:solidFill>
                  <a:srgbClr val="FFFFFF"/>
                </a:solidFill>
              </a:rPr>
              <a:t>Een indeling = </a:t>
            </a:r>
          </a:p>
          <a:p>
            <a:r>
              <a:rPr lang="nl-NL" sz="2400" dirty="0">
                <a:solidFill>
                  <a:srgbClr val="FFFFFF"/>
                </a:solidFill>
              </a:rPr>
              <a:t>Democratisch</a:t>
            </a:r>
          </a:p>
          <a:p>
            <a:r>
              <a:rPr lang="nl-NL" sz="2400" dirty="0">
                <a:solidFill>
                  <a:srgbClr val="FFFFFF"/>
                </a:solidFill>
              </a:rPr>
              <a:t>Autoritair</a:t>
            </a:r>
          </a:p>
          <a:p>
            <a:r>
              <a:rPr lang="nl-NL" sz="2400" dirty="0">
                <a:solidFill>
                  <a:srgbClr val="FFFFFF"/>
                </a:solidFill>
              </a:rPr>
              <a:t>Laissez faire</a:t>
            </a:r>
          </a:p>
        </p:txBody>
      </p:sp>
      <p:sp>
        <p:nvSpPr>
          <p:cNvPr id="4" name="Tekstvak 3">
            <a:extLst>
              <a:ext uri="{FF2B5EF4-FFF2-40B4-BE49-F238E27FC236}">
                <a16:creationId xmlns:a16="http://schemas.microsoft.com/office/drawing/2014/main" id="{595F4783-028E-4A6A-888C-87CE8E5C4EF4}"/>
              </a:ext>
            </a:extLst>
          </p:cNvPr>
          <p:cNvSpPr txBox="1"/>
          <p:nvPr/>
        </p:nvSpPr>
        <p:spPr>
          <a:xfrm>
            <a:off x="4108533" y="1112415"/>
            <a:ext cx="6644640" cy="1015663"/>
          </a:xfrm>
          <a:prstGeom prst="rect">
            <a:avLst/>
          </a:prstGeom>
          <a:noFill/>
        </p:spPr>
        <p:txBody>
          <a:bodyPr wrap="square" rtlCol="0">
            <a:spAutoFit/>
          </a:bodyPr>
          <a:lstStyle/>
          <a:p>
            <a:r>
              <a:rPr lang="nl-NL" sz="2000" b="1" dirty="0"/>
              <a:t>Wanneer je in een team werkt dan kun je als leider van het team op verschillende manieren te werk gaan. We noemen dat leiderschapsstijlen.  </a:t>
            </a:r>
          </a:p>
        </p:txBody>
      </p:sp>
    </p:spTree>
    <p:extLst>
      <p:ext uri="{BB962C8B-B14F-4D97-AF65-F5344CB8AC3E}">
        <p14:creationId xmlns:p14="http://schemas.microsoft.com/office/powerpoint/2010/main" val="74257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7AAE40DA-1F5A-4A1A-89CA-2BC620DCD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3" name="Afbeelding 2">
            <a:extLst>
              <a:ext uri="{FF2B5EF4-FFF2-40B4-BE49-F238E27FC236}">
                <a16:creationId xmlns:a16="http://schemas.microsoft.com/office/drawing/2014/main" id="{9693BEBB-C4FD-478F-ACDF-BB803C919C53}"/>
              </a:ext>
            </a:extLst>
          </p:cNvPr>
          <p:cNvPicPr>
            <a:picLocks noChangeAspect="1"/>
          </p:cNvPicPr>
          <p:nvPr/>
        </p:nvPicPr>
        <p:blipFill>
          <a:blip r:embed="rId2"/>
          <a:stretch>
            <a:fillRect/>
          </a:stretch>
        </p:blipFill>
        <p:spPr>
          <a:xfrm>
            <a:off x="4189816" y="946669"/>
            <a:ext cx="7002608" cy="5269462"/>
          </a:xfrm>
          <a:prstGeom prst="rect">
            <a:avLst/>
          </a:prstGeom>
        </p:spPr>
      </p:pic>
      <p:sp>
        <p:nvSpPr>
          <p:cNvPr id="2" name="AutoShape 2" descr="Image result for leiderschapsstijlen">
            <a:extLst>
              <a:ext uri="{FF2B5EF4-FFF2-40B4-BE49-F238E27FC236}">
                <a16:creationId xmlns:a16="http://schemas.microsoft.com/office/drawing/2014/main" id="{E01A4837-E07F-45A2-8EC7-FA74817036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11BE61A1-2006-4998-9AE9-57D61DC8554E}"/>
              </a:ext>
            </a:extLst>
          </p:cNvPr>
          <p:cNvSpPr txBox="1"/>
          <p:nvPr/>
        </p:nvSpPr>
        <p:spPr>
          <a:xfrm>
            <a:off x="822960" y="1066800"/>
            <a:ext cx="3078480" cy="1938992"/>
          </a:xfrm>
          <a:prstGeom prst="rect">
            <a:avLst/>
          </a:prstGeom>
          <a:noFill/>
        </p:spPr>
        <p:txBody>
          <a:bodyPr wrap="square" rtlCol="0">
            <a:spAutoFit/>
          </a:bodyPr>
          <a:lstStyle/>
          <a:p>
            <a:r>
              <a:rPr lang="nl-NL" sz="2400" dirty="0"/>
              <a:t>Een andere kijk op leiderschap van groepen kijkt naar taakgerichtheid of mensgerichtheid: </a:t>
            </a:r>
          </a:p>
        </p:txBody>
      </p:sp>
      <p:sp>
        <p:nvSpPr>
          <p:cNvPr id="5" name="Rechthoek 4">
            <a:extLst>
              <a:ext uri="{FF2B5EF4-FFF2-40B4-BE49-F238E27FC236}">
                <a16:creationId xmlns:a16="http://schemas.microsoft.com/office/drawing/2014/main" id="{F97B499F-4A0F-4405-8FFB-63E220300598}"/>
              </a:ext>
            </a:extLst>
          </p:cNvPr>
          <p:cNvSpPr/>
          <p:nvPr/>
        </p:nvSpPr>
        <p:spPr>
          <a:xfrm>
            <a:off x="906040" y="5550452"/>
            <a:ext cx="2416880" cy="646331"/>
          </a:xfrm>
          <a:prstGeom prst="rect">
            <a:avLst/>
          </a:prstGeom>
        </p:spPr>
        <p:txBody>
          <a:bodyPr wrap="none">
            <a:spAutoFit/>
          </a:bodyPr>
          <a:lstStyle/>
          <a:p>
            <a:r>
              <a:rPr lang="nl-NL" dirty="0">
                <a:solidFill>
                  <a:srgbClr val="333333"/>
                </a:solidFill>
                <a:latin typeface="Libre Baskerville"/>
              </a:rPr>
              <a:t>Leiderschapsmodel </a:t>
            </a:r>
          </a:p>
          <a:p>
            <a:r>
              <a:rPr lang="nl-NL" dirty="0">
                <a:solidFill>
                  <a:srgbClr val="333333"/>
                </a:solidFill>
                <a:latin typeface="Libre Baskerville"/>
              </a:rPr>
              <a:t>van </a:t>
            </a:r>
            <a:r>
              <a:rPr lang="nl-NL" dirty="0" err="1">
                <a:solidFill>
                  <a:srgbClr val="333333"/>
                </a:solidFill>
                <a:latin typeface="Libre Baskerville"/>
              </a:rPr>
              <a:t>Hersey</a:t>
            </a:r>
            <a:r>
              <a:rPr lang="nl-NL" dirty="0">
                <a:solidFill>
                  <a:srgbClr val="333333"/>
                </a:solidFill>
                <a:latin typeface="Libre Baskerville"/>
              </a:rPr>
              <a:t> &amp; Blanchard</a:t>
            </a:r>
            <a:endParaRPr lang="nl-NL" b="0" i="0" dirty="0">
              <a:solidFill>
                <a:srgbClr val="333333"/>
              </a:solidFill>
              <a:effectLst/>
              <a:latin typeface="Libre Baskerville"/>
            </a:endParaRPr>
          </a:p>
        </p:txBody>
      </p:sp>
    </p:spTree>
    <p:extLst>
      <p:ext uri="{BB962C8B-B14F-4D97-AF65-F5344CB8AC3E}">
        <p14:creationId xmlns:p14="http://schemas.microsoft.com/office/powerpoint/2010/main" val="132354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49277782-BDF1-405B-B7A5-1A1479808B95}"/>
              </a:ext>
            </a:extLst>
          </p:cNvPr>
          <p:cNvSpPr txBox="1"/>
          <p:nvPr/>
        </p:nvSpPr>
        <p:spPr>
          <a:xfrm>
            <a:off x="461643" y="587545"/>
            <a:ext cx="4104640" cy="2308324"/>
          </a:xfrm>
          <a:prstGeom prst="rect">
            <a:avLst/>
          </a:prstGeom>
          <a:noFill/>
        </p:spPr>
        <p:txBody>
          <a:bodyPr wrap="square" rtlCol="0">
            <a:spAutoFit/>
          </a:bodyPr>
          <a:lstStyle/>
          <a:p>
            <a:r>
              <a:rPr lang="nl-NL" sz="2400" b="1" dirty="0">
                <a:solidFill>
                  <a:schemeClr val="accent1"/>
                </a:solidFill>
              </a:rPr>
              <a:t>Werken met een team</a:t>
            </a:r>
            <a:r>
              <a:rPr lang="nl-NL" sz="2400" dirty="0">
                <a:solidFill>
                  <a:schemeClr val="accent1"/>
                </a:solidFill>
              </a:rPr>
              <a:t>.</a:t>
            </a:r>
          </a:p>
          <a:p>
            <a:r>
              <a:rPr lang="nl-NL" sz="2400" dirty="0"/>
              <a:t>Je hebt al eerder informatie gehad over de verschillende rollen in een team. Dit is de indeling die Belbin maakt: </a:t>
            </a:r>
          </a:p>
        </p:txBody>
      </p:sp>
      <p:pic>
        <p:nvPicPr>
          <p:cNvPr id="8" name="Afbeelding 7">
            <a:extLst>
              <a:ext uri="{FF2B5EF4-FFF2-40B4-BE49-F238E27FC236}">
                <a16:creationId xmlns:a16="http://schemas.microsoft.com/office/drawing/2014/main" id="{89D1CA52-12A0-4604-AE7C-D0E1F321C378}"/>
              </a:ext>
            </a:extLst>
          </p:cNvPr>
          <p:cNvPicPr>
            <a:picLocks noChangeAspect="1"/>
          </p:cNvPicPr>
          <p:nvPr/>
        </p:nvPicPr>
        <p:blipFill>
          <a:blip r:embed="rId2"/>
          <a:stretch>
            <a:fillRect/>
          </a:stretch>
        </p:blipFill>
        <p:spPr>
          <a:xfrm>
            <a:off x="4566282" y="569089"/>
            <a:ext cx="6376037" cy="5182170"/>
          </a:xfrm>
          <a:prstGeom prst="rect">
            <a:avLst/>
          </a:prstGeom>
        </p:spPr>
      </p:pic>
    </p:spTree>
    <p:extLst>
      <p:ext uri="{BB962C8B-B14F-4D97-AF65-F5344CB8AC3E}">
        <p14:creationId xmlns:p14="http://schemas.microsoft.com/office/powerpoint/2010/main" val="1266442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89ED31-956C-40BC-AD69-8166BA81FB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603960-3C70-4EE3-8173-6E01EBB2B022}">
  <ds:schemaRefs>
    <ds:schemaRef ds:uri="http://schemas.microsoft.com/sharepoint/v3/contenttype/forms"/>
  </ds:schemaRefs>
</ds:datastoreItem>
</file>

<file path=customXml/itemProps3.xml><?xml version="1.0" encoding="utf-8"?>
<ds:datastoreItem xmlns:ds="http://schemas.openxmlformats.org/officeDocument/2006/customXml" ds:itemID="{D3BFA919-3329-4EDD-A9B4-4C95B4EA6558}">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47a28104-336f-447d-946e-e305ac2bcd47"/>
    <ds:schemaRef ds:uri="34354c1b-6b8c-435b-ad50-990538c19557"/>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1784</Words>
  <Application>Microsoft Office PowerPoint</Application>
  <PresentationFormat>Breedbeeld</PresentationFormat>
  <Paragraphs>145</Paragraphs>
  <Slides>22</Slides>
  <Notes>0</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22</vt:i4>
      </vt:variant>
    </vt:vector>
  </HeadingPairs>
  <TitlesOfParts>
    <vt:vector size="31" baseType="lpstr">
      <vt:lpstr>Arial</vt:lpstr>
      <vt:lpstr>Calibri</vt:lpstr>
      <vt:lpstr>Century Gothic</vt:lpstr>
      <vt:lpstr>Garamond</vt:lpstr>
      <vt:lpstr>Libre Baskerville</vt:lpstr>
      <vt:lpstr>Raleway</vt:lpstr>
      <vt:lpstr>Symbol</vt:lpstr>
      <vt:lpstr>Savon</vt:lpstr>
      <vt:lpstr>Worksheet</vt:lpstr>
      <vt:lpstr>Lesweek 5</vt:lpstr>
      <vt:lpstr>Programma van deze week </vt:lpstr>
      <vt:lpstr>PowerPoint-presentatie</vt:lpstr>
      <vt:lpstr>NIeuw:  Mini classes</vt:lpstr>
      <vt:lpstr>IBS-lessen Vandaag!</vt:lpstr>
      <vt:lpstr>Rollen in de groep / community en hoe je daar mee om kan gaan.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Gebruik alle input voor goed programma voor de bijeenkomst en ga daar nu mee aan de slag:</vt:lpstr>
      <vt:lpstr>Na de lunch een rondje troubel shooting.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Lesweek 5</dc:title>
  <dc:creator>Pascalle Cup</dc:creator>
  <cp:lastModifiedBy>Pascalle Cup</cp:lastModifiedBy>
  <cp:revision>1</cp:revision>
  <dcterms:created xsi:type="dcterms:W3CDTF">2020-03-09T21:31:58Z</dcterms:created>
  <dcterms:modified xsi:type="dcterms:W3CDTF">2020-03-09T21:32:27Z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